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5" r:id="rId3"/>
    <p:sldId id="369" r:id="rId4"/>
    <p:sldId id="358" r:id="rId5"/>
    <p:sldId id="335" r:id="rId6"/>
    <p:sldId id="337" r:id="rId7"/>
    <p:sldId id="339" r:id="rId8"/>
    <p:sldId id="359" r:id="rId9"/>
    <p:sldId id="360" r:id="rId10"/>
    <p:sldId id="362" r:id="rId11"/>
    <p:sldId id="361" r:id="rId12"/>
    <p:sldId id="363" r:id="rId13"/>
    <p:sldId id="364" r:id="rId14"/>
    <p:sldId id="365" r:id="rId15"/>
    <p:sldId id="366" r:id="rId16"/>
    <p:sldId id="367" r:id="rId17"/>
    <p:sldId id="368" r:id="rId18"/>
    <p:sldId id="370" r:id="rId19"/>
    <p:sldId id="371" r:id="rId20"/>
    <p:sldId id="372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6115" autoAdjust="0"/>
  </p:normalViewPr>
  <p:slideViewPr>
    <p:cSldViewPr>
      <p:cViewPr varScale="1">
        <p:scale>
          <a:sx n="84" d="100"/>
          <a:sy n="84" d="100"/>
        </p:scale>
        <p:origin x="834" y="96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4296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5/12/2015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4950296"/>
            <a:ext cx="11593288" cy="1143000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Unapređenje rada sekundarne regulacije SMM Bloka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2413" y="6195392"/>
            <a:ext cx="9144002" cy="762000"/>
          </a:xfrm>
        </p:spPr>
        <p:txBody>
          <a:bodyPr/>
          <a:lstStyle/>
          <a:p>
            <a:r>
              <a:rPr lang="sr-Latn-ME" dirty="0" smtClean="0"/>
              <a:t>CIGRE, Herceg Novi, 12.05.2015.godine</a:t>
            </a:r>
            <a:endParaRPr lang="en-US" dirty="0"/>
          </a:p>
        </p:txBody>
      </p:sp>
      <p:pic>
        <p:nvPicPr>
          <p:cNvPr id="2050" name="Picture 2" descr="C:\Users\User\Documents\2014\CGES tic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28328"/>
          <a:stretch/>
        </p:blipFill>
        <p:spPr bwMode="auto">
          <a:xfrm>
            <a:off x="0" y="-8055"/>
            <a:ext cx="12192000" cy="47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Zajednička sekundarna regulacija SMM Bloka 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sr-Latn-CS" dirty="0" smtClean="0"/>
          </a:p>
          <a:p>
            <a:pPr marL="45720" indent="0" algn="just">
              <a:buNone/>
            </a:pPr>
            <a:r>
              <a:rPr lang="sr-Latn-CS" dirty="0" smtClean="0"/>
              <a:t>Model organizacije:</a:t>
            </a:r>
          </a:p>
          <a:p>
            <a:r>
              <a:rPr lang="sr-Latn-CS" dirty="0" smtClean="0"/>
              <a:t>Svaka </a:t>
            </a:r>
            <a:r>
              <a:rPr lang="sr-Latn-CS" dirty="0"/>
              <a:t>kontrolna oblast samostalno vrši regulaciju;</a:t>
            </a:r>
            <a:endParaRPr lang="sr-Latn-ME" dirty="0"/>
          </a:p>
          <a:p>
            <a:r>
              <a:rPr lang="sr-Latn-CS" dirty="0" smtClean="0"/>
              <a:t>U </a:t>
            </a:r>
            <a:r>
              <a:rPr lang="sr-Latn-CS" dirty="0"/>
              <a:t>slučaju suprotnog znaka regulacione greške kontrolne oblasti i regulacione greške </a:t>
            </a:r>
            <a:r>
              <a:rPr lang="sr-Latn-CS" dirty="0" smtClean="0"/>
              <a:t>Bloka</a:t>
            </a:r>
            <a:r>
              <a:rPr lang="sr-Latn-CS" dirty="0"/>
              <a:t>, blokira se rad sekundarne regulacije kontrolne oblasti;</a:t>
            </a:r>
            <a:endParaRPr lang="sr-Latn-ME" dirty="0"/>
          </a:p>
          <a:p>
            <a:r>
              <a:rPr lang="sr-Latn-CS" dirty="0" smtClean="0"/>
              <a:t> </a:t>
            </a:r>
            <a:r>
              <a:rPr lang="sr-Latn-CS" dirty="0"/>
              <a:t>Vrši se ex post poravnanje na bazi registrovane regulacione greške svake kontrolne oblasti, u satnoj rezoluciji;</a:t>
            </a:r>
            <a:endParaRPr lang="sr-Latn-ME" dirty="0"/>
          </a:p>
          <a:p>
            <a:pPr marL="45720" indent="0" algn="just">
              <a:buNone/>
            </a:pPr>
            <a:r>
              <a:rPr lang="sr-Latn-CS" dirty="0" smtClean="0"/>
              <a:t>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61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Zajednička sekundarna regulacija SMM Bloka 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>
            <a:normAutofit/>
          </a:bodyPr>
          <a:lstStyle/>
          <a:p>
            <a:pPr algn="just"/>
            <a:r>
              <a:rPr lang="sr-Latn-CS" dirty="0" smtClean="0"/>
              <a:t>Predloženi model predstavlja modifikovani model Imbalance Netting</a:t>
            </a:r>
          </a:p>
          <a:p>
            <a:pPr algn="just"/>
            <a:r>
              <a:rPr lang="sr-Latn-CS" dirty="0" smtClean="0"/>
              <a:t>Umjesto centralnog modula za optimizaciju, u AGC svake kontrolne oblasti se implementira funkcija blokade rada sekundarne regulacije kada je greška oblasti suprotna greški bloka</a:t>
            </a:r>
          </a:p>
          <a:p>
            <a:pPr algn="just"/>
            <a:r>
              <a:rPr lang="sr-Latn-CS" dirty="0" smtClean="0"/>
              <a:t>Funkcija centralnog modula je neophodna zbog poštovanja ograničenja vezanih za raspoloživi prenosni kapacitet</a:t>
            </a:r>
          </a:p>
          <a:p>
            <a:pPr algn="just"/>
            <a:r>
              <a:rPr lang="sr-Latn-CS" dirty="0" smtClean="0"/>
              <a:t> AGC u CGES i  EMS pripremljeni za predloženi model rada i uskoro se očekuje testiranje</a:t>
            </a:r>
          </a:p>
          <a:p>
            <a:pPr algn="just"/>
            <a:r>
              <a:rPr lang="sr-Latn-CS" dirty="0" smtClean="0"/>
              <a:t>Ukoliko testiranje bude uspješno, zatražiće se odobrenje regulatora  za primjenu</a:t>
            </a:r>
          </a:p>
          <a:p>
            <a:pPr marL="45720" indent="0" algn="just">
              <a:buNone/>
            </a:pPr>
            <a:endParaRPr lang="sr-Latn-CS" dirty="0" smtClean="0"/>
          </a:p>
          <a:p>
            <a:pPr algn="just"/>
            <a:endParaRPr lang="sr-Latn-C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92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Prednosti predloženog modela 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>
            <a:normAutofit/>
          </a:bodyPr>
          <a:lstStyle/>
          <a:p>
            <a:r>
              <a:rPr lang="sr-Latn-CS" dirty="0" smtClean="0"/>
              <a:t>Smanjuje </a:t>
            </a:r>
            <a:r>
              <a:rPr lang="sr-Latn-CS" dirty="0"/>
              <a:t>se rad generatora u sekundarnoj regulaciji;</a:t>
            </a:r>
            <a:endParaRPr lang="sr-Latn-ME" dirty="0"/>
          </a:p>
          <a:p>
            <a:r>
              <a:rPr lang="sr-Latn-CS" dirty="0" smtClean="0"/>
              <a:t>Sprečava </a:t>
            </a:r>
            <a:r>
              <a:rPr lang="sr-Latn-CS" dirty="0"/>
              <a:t>kvarenje greške Bloka radom sekundarne regulacije pojedine kontrolne oblasti;</a:t>
            </a:r>
            <a:endParaRPr lang="sr-Latn-ME" dirty="0"/>
          </a:p>
          <a:p>
            <a:r>
              <a:rPr lang="sr-Latn-CS" dirty="0" smtClean="0"/>
              <a:t>Smanjuje </a:t>
            </a:r>
            <a:r>
              <a:rPr lang="sr-Latn-CS" dirty="0"/>
              <a:t>trošak balansiranja  svake kontrolne oblasti;</a:t>
            </a:r>
            <a:endParaRPr lang="sr-Latn-ME" dirty="0"/>
          </a:p>
          <a:p>
            <a:r>
              <a:rPr lang="sr-Latn-CS" dirty="0" smtClean="0"/>
              <a:t>Povećava </a:t>
            </a:r>
            <a:r>
              <a:rPr lang="sr-Latn-CS" dirty="0"/>
              <a:t>broj sati raspoloživosti sekundarne regulacije u svakoj </a:t>
            </a:r>
            <a:r>
              <a:rPr lang="sr-Latn-CS" dirty="0" smtClean="0"/>
              <a:t>oblasti</a:t>
            </a:r>
            <a:endParaRPr lang="sr-Latn-ME" dirty="0"/>
          </a:p>
          <a:p>
            <a:pPr algn="just"/>
            <a:endParaRPr lang="sr-Latn-C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70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Prednosti predloženog modela 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832" y="2492896"/>
            <a:ext cx="5625444" cy="15841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614746" y="4293096"/>
            <a:ext cx="9089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/>
              <a:t>Period 01.10.2014.- 30.04.2015. </a:t>
            </a:r>
          </a:p>
          <a:p>
            <a:r>
              <a:rPr lang="sr-Latn-ME" sz="2000" dirty="0" smtClean="0"/>
              <a:t>Rad sekunadrne regulacije u Crnoj Gori:</a:t>
            </a:r>
          </a:p>
          <a:p>
            <a:pPr marL="285750" indent="-285750">
              <a:buFontTx/>
              <a:buChar char="-"/>
            </a:pPr>
            <a:r>
              <a:rPr lang="sr-Latn-ME" sz="2000" dirty="0" smtClean="0"/>
              <a:t>Regulacija na gore  7220MWh</a:t>
            </a:r>
          </a:p>
          <a:p>
            <a:pPr marL="285750" indent="-285750">
              <a:buFontTx/>
              <a:buChar char="-"/>
            </a:pPr>
            <a:r>
              <a:rPr lang="sr-Latn-ME" sz="2000" dirty="0" smtClean="0"/>
              <a:t>Regulacija na dolje 20570MWh</a:t>
            </a:r>
          </a:p>
          <a:p>
            <a:endParaRPr lang="sr-Latn-ME" sz="2000" dirty="0"/>
          </a:p>
          <a:p>
            <a:r>
              <a:rPr lang="sr-Latn-ME" sz="2000" b="1" dirty="0" smtClean="0"/>
              <a:t>Očigledno je da bi ovaj rad bio drastično manji da je predloženi model primijenjen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8832" y="1712186"/>
            <a:ext cx="10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/>
              <a:t>Rezultati simulacije primjene modela na podatke o regulacionim greškama oblasti u SMM Bloku u 2014. godini:</a:t>
            </a:r>
            <a:endParaRPr lang="sr-Latn-ME" sz="2000" dirty="0"/>
          </a:p>
        </p:txBody>
      </p:sp>
    </p:spTree>
    <p:extLst>
      <p:ext uri="{BB962C8B-B14F-4D97-AF65-F5344CB8AC3E}">
        <p14:creationId xmlns:p14="http://schemas.microsoft.com/office/powerpoint/2010/main" val="32091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Prednosti predloženog modela 3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64" y="1700808"/>
            <a:ext cx="9509760" cy="4400779"/>
          </a:xfrm>
        </p:spPr>
        <p:txBody>
          <a:bodyPr/>
          <a:lstStyle/>
          <a:p>
            <a:r>
              <a:rPr lang="sr-Latn-ME" dirty="0" smtClean="0"/>
              <a:t>Sprečavanje kvarenja greške bloka radom sekundarne regulacije</a:t>
            </a:r>
            <a:endParaRPr lang="sr-Latn-M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2525879"/>
            <a:ext cx="2432193" cy="23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Prednosti predloženog modela 4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6564" y="1700808"/>
                <a:ext cx="9509760" cy="440077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sr-Latn-ME" dirty="0" smtClean="0"/>
                  <a:t>Formiranje cijene razmijenjene energije:</a:t>
                </a:r>
              </a:p>
              <a:p>
                <a:pPr marL="45720" indent="0">
                  <a:buNone/>
                </a:pPr>
                <a:r>
                  <a:rPr lang="sr-Latn-ME" dirty="0" smtClean="0"/>
                  <a:t>Cijena mora biti tako određena da smanjuje trošak balansiranja</a:t>
                </a:r>
              </a:p>
              <a:p>
                <a:r>
                  <a:rPr lang="sr-Latn-ME" dirty="0" smtClean="0"/>
                  <a:t>Model fiksne cijene</a:t>
                </a:r>
              </a:p>
              <a:p>
                <a:r>
                  <a:rPr lang="sr-Latn-ME" dirty="0" smtClean="0"/>
                  <a:t>Model ponderisane cijene regulacije u kontrolnim oblastima</a:t>
                </a:r>
              </a:p>
              <a:p>
                <a:pPr marL="45720" indent="0">
                  <a:buNone/>
                </a:pPr>
                <a:endParaRPr lang="sr-Latn-ME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×70+10×60+20×20</m:t>
                          </m:r>
                        </m:num>
                        <m:den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10+10+20</m:t>
                          </m:r>
                        </m:den>
                      </m:f>
                    </m:oMath>
                  </m:oMathPara>
                </a14:m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endParaRPr lang="sr-Latn-ME" dirty="0" smtClean="0"/>
              </a:p>
              <a:p>
                <a:endParaRPr lang="sr-Latn-ME" dirty="0" smtClean="0"/>
              </a:p>
              <a:p>
                <a:pPr marL="45720" indent="0">
                  <a:buNone/>
                </a:pPr>
                <a:endParaRPr lang="sr-Latn-M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6564" y="1700808"/>
                <a:ext cx="9509760" cy="4400779"/>
              </a:xfrm>
              <a:blipFill rotWithShape="0">
                <a:blip r:embed="rId4"/>
                <a:stretch>
                  <a:fillRect l="-192" t="-1385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4798567"/>
            <a:ext cx="531427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38" y="212904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Prednosti predloženog modela 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Latn-CS" dirty="0" smtClean="0"/>
              <a:t>Trošak regulacije bez primjene predloženog modela. 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CS" sz="1400" dirty="0"/>
              <a:t> </a:t>
            </a:r>
            <a:r>
              <a:rPr lang="sr-Latn-CS" sz="1400" dirty="0" smtClean="0"/>
              <a:t>      Cijena za podizanje snage 50€/MWh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CS" sz="1400" dirty="0"/>
              <a:t> </a:t>
            </a:r>
            <a:r>
              <a:rPr lang="sr-Latn-CS" sz="1400" dirty="0" smtClean="0"/>
              <a:t>      Cijena za spuštanje snage 30€/MWh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r-Latn-CS" sz="1400" dirty="0" smtClean="0"/>
          </a:p>
          <a:p>
            <a:pPr marL="45720" indent="0" algn="just">
              <a:buNone/>
            </a:pPr>
            <a:endParaRPr lang="sr-Latn-CS" sz="1400" dirty="0"/>
          </a:p>
          <a:p>
            <a:pPr marL="45720" indent="0" algn="just">
              <a:buNone/>
            </a:pPr>
            <a:endParaRPr lang="sr-Latn-CS" sz="1400" dirty="0" smtClean="0"/>
          </a:p>
          <a:p>
            <a:pPr algn="just"/>
            <a:r>
              <a:rPr lang="sr-Latn-CS" dirty="0" smtClean="0"/>
              <a:t>Trošak regulacije sa primjenom modela</a:t>
            </a:r>
          </a:p>
          <a:p>
            <a:pPr marL="45720" indent="0" algn="just">
              <a:buNone/>
            </a:pPr>
            <a:r>
              <a:rPr lang="sr-Latn-CS" dirty="0" smtClean="0"/>
              <a:t>     </a:t>
            </a:r>
            <a:r>
              <a:rPr lang="sr-Latn-CS" sz="1400" dirty="0" smtClean="0"/>
              <a:t>Cijena razmjene energije 40€/MWh</a:t>
            </a:r>
            <a:endParaRPr lang="sr-Latn-CS" sz="1400" dirty="0"/>
          </a:p>
          <a:p>
            <a:pPr marL="45720" indent="0" algn="just">
              <a:buNone/>
            </a:pPr>
            <a:endParaRPr lang="sr-Latn-CS" dirty="0" smtClean="0"/>
          </a:p>
          <a:p>
            <a:pPr algn="just"/>
            <a:r>
              <a:rPr lang="sr-Latn-CS" dirty="0" smtClean="0"/>
              <a:t>Ušteda u procesu balansiranja </a:t>
            </a:r>
            <a:endParaRPr lang="sr-Latn-CS" dirty="0"/>
          </a:p>
          <a:p>
            <a:pPr marL="45720" indent="0" algn="just">
              <a:buNone/>
            </a:pPr>
            <a:endParaRPr lang="sr-Latn-C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5" y="2132856"/>
            <a:ext cx="5616624" cy="1300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4149080"/>
            <a:ext cx="2304256" cy="1008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20" y="5352304"/>
            <a:ext cx="1728192" cy="8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404664"/>
            <a:ext cx="9509760" cy="56249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sr-Latn-ME" dirty="0" smtClean="0"/>
          </a:p>
          <a:p>
            <a:pPr marL="45720" indent="0">
              <a:buNone/>
            </a:pPr>
            <a:endParaRPr lang="sr-Latn-ME" dirty="0" smtClean="0"/>
          </a:p>
          <a:p>
            <a:pPr lvl="0" algn="just"/>
            <a:r>
              <a:rPr lang="en-US" dirty="0"/>
              <a:t>Koji je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se </a:t>
            </a:r>
            <a:r>
              <a:rPr lang="en-US" dirty="0" err="1"/>
              <a:t>predloženi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SMM </a:t>
            </a:r>
            <a:r>
              <a:rPr lang="en-US" dirty="0" err="1"/>
              <a:t>bloka</a:t>
            </a:r>
            <a:r>
              <a:rPr lang="en-US" dirty="0"/>
              <a:t> </a:t>
            </a:r>
            <a:r>
              <a:rPr lang="en-US" dirty="0" err="1"/>
              <a:t>ogleda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blokiranju</a:t>
            </a:r>
            <a:r>
              <a:rPr lang="en-US" dirty="0"/>
              <a:t> </a:t>
            </a:r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u </a:t>
            </a:r>
            <a:r>
              <a:rPr lang="en-US" dirty="0" err="1"/>
              <a:t>oblastima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sačinjavaju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različitog</a:t>
            </a:r>
            <a:r>
              <a:rPr lang="en-US" dirty="0"/>
              <a:t> </a:t>
            </a:r>
            <a:r>
              <a:rPr lang="en-US" dirty="0" err="1"/>
              <a:t>znaka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regulacione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regulacionu</a:t>
            </a:r>
            <a:r>
              <a:rPr lang="en-US" dirty="0"/>
              <a:t> </a:t>
            </a:r>
            <a:r>
              <a:rPr lang="en-US" dirty="0" err="1"/>
              <a:t>grešku</a:t>
            </a:r>
            <a:r>
              <a:rPr lang="en-US" dirty="0"/>
              <a:t> </a:t>
            </a:r>
            <a:r>
              <a:rPr lang="en-US" dirty="0" err="1"/>
              <a:t>bloka</a:t>
            </a:r>
            <a:r>
              <a:rPr lang="en-US" dirty="0"/>
              <a:t>?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to </a:t>
            </a:r>
            <a:r>
              <a:rPr lang="en-US" dirty="0" err="1"/>
              <a:t>barijere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kontinualnu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regulacione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ne </a:t>
            </a:r>
            <a:r>
              <a:rPr lang="en-US" dirty="0" err="1"/>
              <a:t>razlikuju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znaku</a:t>
            </a:r>
            <a:r>
              <a:rPr lang="en-US" dirty="0"/>
              <a:t>)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sekundarnih</a:t>
            </a:r>
            <a:r>
              <a:rPr lang="en-US" dirty="0"/>
              <a:t> </a:t>
            </a:r>
            <a:r>
              <a:rPr lang="en-US" dirty="0" err="1"/>
              <a:t>regulacija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bloka</a:t>
            </a:r>
            <a:r>
              <a:rPr lang="en-US" dirty="0"/>
              <a:t>? </a:t>
            </a:r>
            <a:endParaRPr lang="sr-Latn-ME" dirty="0"/>
          </a:p>
          <a:p>
            <a:pPr marL="45720" indent="0" algn="just">
              <a:buNone/>
            </a:pPr>
            <a:r>
              <a:rPr lang="sr-Latn-ME" dirty="0" smtClean="0"/>
              <a:t>      </a:t>
            </a:r>
            <a:r>
              <a:rPr lang="en-US" dirty="0" err="1" smtClean="0"/>
              <a:t>Odgovor</a:t>
            </a:r>
            <a:r>
              <a:rPr lang="en-US" dirty="0" smtClean="0"/>
              <a:t>:</a:t>
            </a:r>
            <a:endParaRPr lang="sr-Latn-ME" dirty="0"/>
          </a:p>
          <a:p>
            <a:pPr algn="just"/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se </a:t>
            </a:r>
            <a:r>
              <a:rPr lang="en-US" dirty="0" err="1"/>
              <a:t>ogleda</a:t>
            </a:r>
            <a:r>
              <a:rPr lang="en-US" dirty="0"/>
              <a:t> u </a:t>
            </a:r>
            <a:r>
              <a:rPr lang="en-US" dirty="0" err="1"/>
              <a:t>činjenici</a:t>
            </a:r>
            <a:r>
              <a:rPr lang="en-US" dirty="0"/>
              <a:t> da  </a:t>
            </a:r>
            <a:r>
              <a:rPr lang="en-US" dirty="0" err="1"/>
              <a:t>predloženi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trenutnom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usklađenosti</a:t>
            </a:r>
            <a:r>
              <a:rPr lang="en-US" dirty="0"/>
              <a:t> </a:t>
            </a:r>
            <a:r>
              <a:rPr lang="en-US" dirty="0" err="1"/>
              <a:t>zakonske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podzakonske</a:t>
            </a:r>
            <a:r>
              <a:rPr lang="en-US" dirty="0"/>
              <a:t> regulative u </a:t>
            </a:r>
            <a:r>
              <a:rPr lang="en-US" dirty="0" err="1"/>
              <a:t>Srbiji</a:t>
            </a:r>
            <a:r>
              <a:rPr lang="en-US" dirty="0"/>
              <a:t>, </a:t>
            </a:r>
            <a:r>
              <a:rPr lang="en-US" dirty="0" err="1"/>
              <a:t>Makedoniji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Crnoj</a:t>
            </a:r>
            <a:r>
              <a:rPr lang="en-US" dirty="0"/>
              <a:t> Gori. U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Imbalance Netting-a </a:t>
            </a:r>
            <a:r>
              <a:rPr lang="en-US" dirty="0" err="1"/>
              <a:t>postoje</a:t>
            </a:r>
            <a:r>
              <a:rPr lang="en-US" dirty="0"/>
              <a:t> 4 </a:t>
            </a:r>
            <a:r>
              <a:rPr lang="en-US" dirty="0" err="1"/>
              <a:t>tzv</a:t>
            </a:r>
            <a:r>
              <a:rPr lang="en-US" dirty="0"/>
              <a:t> </a:t>
            </a:r>
            <a:r>
              <a:rPr lang="en-US" dirty="0" err="1"/>
              <a:t>modula</a:t>
            </a:r>
            <a:r>
              <a:rPr lang="en-US" dirty="0"/>
              <a:t>, od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modul</a:t>
            </a:r>
            <a:r>
              <a:rPr lang="en-US" dirty="0"/>
              <a:t> 1 </a:t>
            </a:r>
            <a:r>
              <a:rPr lang="en-US" dirty="0" err="1"/>
              <a:t>najjednostavniji</a:t>
            </a:r>
            <a:r>
              <a:rPr lang="en-US" dirty="0"/>
              <a:t> I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predložili</a:t>
            </a:r>
            <a:r>
              <a:rPr lang="en-US" dirty="0"/>
              <a:t>. </a:t>
            </a:r>
            <a:r>
              <a:rPr lang="en-US" dirty="0" err="1"/>
              <a:t>Modul</a:t>
            </a:r>
            <a:r>
              <a:rPr lang="en-US" dirty="0"/>
              <a:t> 4 je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zajedničku</a:t>
            </a:r>
            <a:r>
              <a:rPr lang="en-US" dirty="0"/>
              <a:t> </a:t>
            </a:r>
            <a:r>
              <a:rPr lang="en-US" dirty="0" err="1"/>
              <a:t>nabavku</a:t>
            </a:r>
            <a:r>
              <a:rPr lang="en-US" dirty="0"/>
              <a:t> reserve </a:t>
            </a:r>
            <a:r>
              <a:rPr lang="en-US" dirty="0" err="1"/>
              <a:t>i</a:t>
            </a:r>
            <a:r>
              <a:rPr lang="en-US" dirty="0"/>
              <a:t> merit order </a:t>
            </a:r>
            <a:r>
              <a:rPr lang="en-US" dirty="0" err="1"/>
              <a:t>listu</a:t>
            </a:r>
            <a:r>
              <a:rPr lang="en-US" dirty="0"/>
              <a:t>, I </a:t>
            </a:r>
            <a:r>
              <a:rPr lang="en-US" dirty="0" err="1"/>
              <a:t>primjenjuje</a:t>
            </a:r>
            <a:r>
              <a:rPr lang="en-US" dirty="0"/>
              <a:t> se u </a:t>
            </a:r>
            <a:r>
              <a:rPr lang="en-US" dirty="0" err="1"/>
              <a:t>Njemačkoj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4 TSO-a.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slučajno</a:t>
            </a:r>
            <a:r>
              <a:rPr lang="en-US" dirty="0"/>
              <a:t> da je </a:t>
            </a:r>
            <a:r>
              <a:rPr lang="en-US" dirty="0" err="1" smtClean="0"/>
              <a:t>modul</a:t>
            </a:r>
            <a:r>
              <a:rPr lang="sr-Latn-ME" dirty="0" smtClean="0"/>
              <a:t> 4</a:t>
            </a:r>
            <a:r>
              <a:rPr lang="en-US" dirty="0" smtClean="0"/>
              <a:t> 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primijenjen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TSO-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 smtClean="0"/>
              <a:t>drž</a:t>
            </a:r>
            <a:r>
              <a:rPr lang="sr-Latn-ME" dirty="0" smtClean="0"/>
              <a:t>a</a:t>
            </a:r>
            <a:r>
              <a:rPr lang="en-US" dirty="0" smtClean="0"/>
              <a:t>v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regulativom</a:t>
            </a:r>
            <a:r>
              <a:rPr lang="en-US" dirty="0"/>
              <a:t>. </a:t>
            </a:r>
            <a:endParaRPr lang="sr-Latn-ME" dirty="0"/>
          </a:p>
          <a:p>
            <a:pPr marL="45720" indent="0" algn="just">
              <a:buNone/>
            </a:pPr>
            <a:endParaRPr lang="sr-Latn-ME" dirty="0"/>
          </a:p>
          <a:p>
            <a:pPr marL="45720" indent="0">
              <a:buNone/>
            </a:pP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32880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620688"/>
            <a:ext cx="9509760" cy="540889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sr-Latn-ME" dirty="0" smtClean="0"/>
          </a:p>
          <a:p>
            <a:pPr lvl="0"/>
            <a:r>
              <a:rPr lang="en-US" dirty="0"/>
              <a:t>Da li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analizirali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penalizacionog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vezuje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unaprijed</a:t>
            </a:r>
            <a:r>
              <a:rPr lang="en-US" dirty="0"/>
              <a:t> </a:t>
            </a:r>
            <a:r>
              <a:rPr lang="en-US" dirty="0" err="1"/>
              <a:t>definisani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debalansa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samu</a:t>
            </a:r>
            <a:r>
              <a:rPr lang="en-US" dirty="0"/>
              <a:t> </a:t>
            </a:r>
            <a:r>
              <a:rPr lang="en-US" dirty="0" err="1"/>
              <a:t>regulacionu</a:t>
            </a:r>
            <a:r>
              <a:rPr lang="en-US" dirty="0"/>
              <a:t> oblast, 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naplatu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</a:t>
            </a:r>
            <a:r>
              <a:rPr lang="en-US" dirty="0" err="1"/>
              <a:t>debalansa</a:t>
            </a:r>
            <a:r>
              <a:rPr lang="en-US" dirty="0"/>
              <a:t>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regulacionoj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ne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izreguliše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debalans</a:t>
            </a:r>
            <a:r>
              <a:rPr lang="en-US" dirty="0"/>
              <a:t>, a ne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predloženo</a:t>
            </a:r>
            <a:r>
              <a:rPr lang="en-US" dirty="0"/>
              <a:t> u </a:t>
            </a:r>
            <a:r>
              <a:rPr lang="en-US" dirty="0" err="1"/>
              <a:t>radu</a:t>
            </a:r>
            <a:r>
              <a:rPr lang="en-US" dirty="0"/>
              <a:t> (± 100 MW)? Da li bi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prag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penalizacionog</a:t>
            </a:r>
            <a:r>
              <a:rPr lang="en-US" dirty="0"/>
              <a:t> </a:t>
            </a:r>
            <a:r>
              <a:rPr lang="en-US" dirty="0" err="1"/>
              <a:t>koeficijenta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bloka</a:t>
            </a:r>
            <a:r>
              <a:rPr lang="en-US" dirty="0"/>
              <a:t>?</a:t>
            </a:r>
            <a:endParaRPr lang="sr-Latn-ME" dirty="0"/>
          </a:p>
          <a:p>
            <a:pPr marL="45720" indent="0">
              <a:buNone/>
            </a:pPr>
            <a:endParaRPr lang="sr-Latn-ME" dirty="0"/>
          </a:p>
          <a:p>
            <a:pPr marL="45720" indent="0">
              <a:buNone/>
            </a:pPr>
            <a:r>
              <a:rPr lang="sr-Latn-ME" dirty="0" smtClean="0"/>
              <a:t>     </a:t>
            </a:r>
            <a:r>
              <a:rPr lang="en-US" dirty="0" err="1" smtClean="0"/>
              <a:t>Odgovor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sr-Latn-ME" dirty="0"/>
          </a:p>
          <a:p>
            <a:r>
              <a:rPr lang="en-US" dirty="0" err="1"/>
              <a:t>Polazimo</a:t>
            </a:r>
            <a:r>
              <a:rPr lang="en-US" dirty="0"/>
              <a:t> od </a:t>
            </a:r>
            <a:r>
              <a:rPr lang="en-US" dirty="0" err="1"/>
              <a:t>principa</a:t>
            </a:r>
            <a:r>
              <a:rPr lang="en-US" dirty="0"/>
              <a:t> da se </a:t>
            </a:r>
            <a:r>
              <a:rPr lang="en-US" dirty="0" err="1"/>
              <a:t>penalizacioni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primjenjuje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kompletan</a:t>
            </a:r>
            <a:r>
              <a:rPr lang="en-US" dirty="0"/>
              <a:t> Blok </a:t>
            </a:r>
            <a:r>
              <a:rPr lang="en-US" dirty="0" err="1"/>
              <a:t>odstupa</a:t>
            </a:r>
            <a:r>
              <a:rPr lang="en-US" dirty="0"/>
              <a:t>. U </a:t>
            </a:r>
            <a:r>
              <a:rPr lang="en-US" dirty="0" err="1"/>
              <a:t>slučaju</a:t>
            </a:r>
            <a:r>
              <a:rPr lang="en-US" dirty="0"/>
              <a:t> da </a:t>
            </a:r>
            <a:r>
              <a:rPr lang="en-US" dirty="0" err="1"/>
              <a:t>pojedine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odstupaju</a:t>
            </a:r>
            <a:r>
              <a:rPr lang="en-US" dirty="0"/>
              <a:t>, a Blok je </a:t>
            </a:r>
            <a:r>
              <a:rPr lang="en-US" dirty="0" err="1"/>
              <a:t>korektan</a:t>
            </a:r>
            <a:r>
              <a:rPr lang="en-US" dirty="0"/>
              <a:t>, to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</a:t>
            </a:r>
            <a:r>
              <a:rPr lang="en-US" dirty="0" err="1"/>
              <a:t>suprotnog</a:t>
            </a:r>
            <a:r>
              <a:rPr lang="en-US" dirty="0"/>
              <a:t> </a:t>
            </a:r>
            <a:r>
              <a:rPr lang="en-US" dirty="0" err="1"/>
              <a:t>znaka</a:t>
            </a:r>
            <a:r>
              <a:rPr lang="en-US" dirty="0"/>
              <a:t> I me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grešku</a:t>
            </a:r>
            <a:r>
              <a:rPr lang="en-US" dirty="0"/>
              <a:t> </a:t>
            </a:r>
            <a:r>
              <a:rPr lang="en-US" dirty="0" err="1"/>
              <a:t>Bloka</a:t>
            </a:r>
            <a:r>
              <a:rPr lang="en-US" dirty="0"/>
              <a:t>, pa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penalizaciju</a:t>
            </a:r>
            <a:r>
              <a:rPr lang="en-US" dirty="0"/>
              <a:t>.</a:t>
            </a:r>
            <a:endParaRPr lang="sr-Latn-ME" dirty="0"/>
          </a:p>
          <a:p>
            <a:pPr marL="45720" indent="0">
              <a:buNone/>
            </a:pPr>
            <a:endParaRPr lang="sr-Latn-ME" dirty="0"/>
          </a:p>
          <a:p>
            <a:pPr marL="45720" indent="0">
              <a:buNone/>
            </a:pP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267861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48680"/>
            <a:ext cx="9509760" cy="5480899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sr-Latn-ME" dirty="0" smtClean="0"/>
          </a:p>
          <a:p>
            <a:pPr lvl="0"/>
            <a:r>
              <a:rPr lang="en-US" sz="2300" dirty="0" smtClean="0"/>
              <a:t>Da </a:t>
            </a:r>
            <a:r>
              <a:rPr lang="en-US" sz="2300" dirty="0"/>
              <a:t>li </a:t>
            </a:r>
            <a:r>
              <a:rPr lang="en-US" sz="2300" dirty="0" err="1"/>
              <a:t>su</a:t>
            </a:r>
            <a:r>
              <a:rPr lang="en-US" sz="2300" dirty="0"/>
              <a:t> </a:t>
            </a:r>
            <a:r>
              <a:rPr lang="en-US" sz="2300" dirty="0" err="1"/>
              <a:t>autori</a:t>
            </a:r>
            <a:r>
              <a:rPr lang="en-US" sz="2300" dirty="0"/>
              <a:t> </a:t>
            </a:r>
            <a:r>
              <a:rPr lang="en-US" sz="2300" dirty="0" err="1"/>
              <a:t>rada</a:t>
            </a:r>
            <a:r>
              <a:rPr lang="en-US" sz="2300" dirty="0"/>
              <a:t> </a:t>
            </a:r>
            <a:r>
              <a:rPr lang="en-US" sz="2300" dirty="0" err="1"/>
              <a:t>analizirali</a:t>
            </a:r>
            <a:r>
              <a:rPr lang="en-US" sz="2300" dirty="0"/>
              <a:t> </a:t>
            </a:r>
            <a:r>
              <a:rPr lang="en-US" sz="2300" dirty="0" err="1"/>
              <a:t>mogućnost</a:t>
            </a:r>
            <a:r>
              <a:rPr lang="en-US" sz="2300" dirty="0"/>
              <a:t> </a:t>
            </a:r>
            <a:r>
              <a:rPr lang="en-US" sz="2300" dirty="0" err="1"/>
              <a:t>realizacije</a:t>
            </a:r>
            <a:r>
              <a:rPr lang="en-US" sz="2300" dirty="0"/>
              <a:t> </a:t>
            </a:r>
            <a:r>
              <a:rPr lang="en-US" sz="2300" dirty="0" err="1"/>
              <a:t>predloženog</a:t>
            </a:r>
            <a:r>
              <a:rPr lang="en-US" sz="2300" dirty="0"/>
              <a:t> </a:t>
            </a:r>
            <a:r>
              <a:rPr lang="en-US" sz="2300" dirty="0" err="1"/>
              <a:t>modela</a:t>
            </a:r>
            <a:r>
              <a:rPr lang="en-US" sz="2300" dirty="0"/>
              <a:t> s </a:t>
            </a:r>
            <a:r>
              <a:rPr lang="en-US" sz="2300" dirty="0" err="1"/>
              <a:t>aspekta</a:t>
            </a:r>
            <a:r>
              <a:rPr lang="en-US" sz="2300" dirty="0"/>
              <a:t> </a:t>
            </a:r>
            <a:r>
              <a:rPr lang="en-US" sz="2300" dirty="0" err="1"/>
              <a:t>spremnosti</a:t>
            </a:r>
            <a:r>
              <a:rPr lang="en-US" sz="2300" dirty="0"/>
              <a:t> </a:t>
            </a:r>
            <a:r>
              <a:rPr lang="en-US" sz="2300" dirty="0" err="1"/>
              <a:t>članica</a:t>
            </a:r>
            <a:r>
              <a:rPr lang="en-US" sz="2300" dirty="0"/>
              <a:t> SMM </a:t>
            </a:r>
            <a:r>
              <a:rPr lang="en-US" sz="2300" dirty="0" err="1"/>
              <a:t>bloka</a:t>
            </a:r>
            <a:r>
              <a:rPr lang="en-US" sz="2300" dirty="0" smtClean="0"/>
              <a:t>?</a:t>
            </a:r>
            <a:r>
              <a:rPr lang="sr-Latn-ME" sz="2300" dirty="0" smtClean="0"/>
              <a:t>        </a:t>
            </a:r>
          </a:p>
          <a:p>
            <a:pPr marL="45720" lvl="0" indent="0">
              <a:buNone/>
            </a:pPr>
            <a:r>
              <a:rPr lang="sr-Latn-ME" sz="2300" dirty="0"/>
              <a:t> </a:t>
            </a:r>
            <a:r>
              <a:rPr lang="sr-Latn-ME" sz="2300" dirty="0" smtClean="0"/>
              <a:t>        </a:t>
            </a:r>
            <a:r>
              <a:rPr lang="en-US" sz="2300" dirty="0" err="1" smtClean="0"/>
              <a:t>Odgovor</a:t>
            </a:r>
            <a:r>
              <a:rPr lang="en-US" sz="2300" dirty="0" smtClean="0"/>
              <a:t>:</a:t>
            </a:r>
            <a:r>
              <a:rPr lang="en-US" sz="2300" dirty="0"/>
              <a:t> </a:t>
            </a:r>
            <a:endParaRPr lang="sr-Latn-ME" sz="2300" dirty="0"/>
          </a:p>
          <a:p>
            <a:pPr marL="263525" indent="0">
              <a:buNone/>
            </a:pPr>
            <a:r>
              <a:rPr lang="en-US" sz="2300" dirty="0" err="1"/>
              <a:t>Postoji</a:t>
            </a:r>
            <a:r>
              <a:rPr lang="en-US" sz="2300" dirty="0"/>
              <a:t> </a:t>
            </a:r>
            <a:r>
              <a:rPr lang="en-US" sz="2300" dirty="0" err="1"/>
              <a:t>nekoliko</a:t>
            </a:r>
            <a:r>
              <a:rPr lang="en-US" sz="2300" dirty="0"/>
              <a:t> </a:t>
            </a:r>
            <a:r>
              <a:rPr lang="en-US" sz="2300" dirty="0" err="1"/>
              <a:t>prepreka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realizaciju</a:t>
            </a:r>
            <a:r>
              <a:rPr lang="en-US" sz="2300" dirty="0"/>
              <a:t> </a:t>
            </a:r>
            <a:r>
              <a:rPr lang="en-US" sz="2300" dirty="0" err="1"/>
              <a:t>modela</a:t>
            </a:r>
            <a:r>
              <a:rPr lang="en-US" sz="2300" dirty="0"/>
              <a:t>:</a:t>
            </a:r>
            <a:endParaRPr lang="sr-Latn-ME" sz="2300" dirty="0"/>
          </a:p>
          <a:p>
            <a:pPr marL="263525" lvl="0" indent="0">
              <a:buNone/>
            </a:pPr>
            <a:r>
              <a:rPr lang="en-US" sz="2300" dirty="0" err="1" smtClean="0"/>
              <a:t>Potrebno</a:t>
            </a:r>
            <a:r>
              <a:rPr lang="en-US" sz="2300" dirty="0" smtClean="0"/>
              <a:t> </a:t>
            </a:r>
            <a:r>
              <a:rPr lang="en-US" sz="2300" dirty="0"/>
              <a:t>je </a:t>
            </a:r>
            <a:r>
              <a:rPr lang="en-US" sz="2300" dirty="0" err="1"/>
              <a:t>izvršiti</a:t>
            </a:r>
            <a:r>
              <a:rPr lang="en-US" sz="2300" dirty="0"/>
              <a:t> </a:t>
            </a:r>
            <a:r>
              <a:rPr lang="en-US" sz="2300" dirty="0" err="1"/>
              <a:t>prilagođenje</a:t>
            </a:r>
            <a:r>
              <a:rPr lang="en-US" sz="2300" dirty="0"/>
              <a:t> AGC </a:t>
            </a:r>
            <a:r>
              <a:rPr lang="en-US" sz="2300" dirty="0" err="1"/>
              <a:t>modula</a:t>
            </a:r>
            <a:r>
              <a:rPr lang="en-US" sz="2300" dirty="0"/>
              <a:t> u SCADA. U CGES je to </a:t>
            </a:r>
            <a:r>
              <a:rPr lang="en-US" sz="2300" dirty="0" err="1"/>
              <a:t>već</a:t>
            </a:r>
            <a:r>
              <a:rPr lang="en-US" sz="2300" dirty="0"/>
              <a:t> </a:t>
            </a:r>
            <a:r>
              <a:rPr lang="en-US" sz="2300" dirty="0" err="1"/>
              <a:t>obavljeno</a:t>
            </a:r>
            <a:r>
              <a:rPr lang="en-US" sz="2300" dirty="0"/>
              <a:t>, EMS je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putu</a:t>
            </a:r>
            <a:r>
              <a:rPr lang="en-US" sz="2300" dirty="0"/>
              <a:t> </a:t>
            </a:r>
            <a:r>
              <a:rPr lang="en-US" sz="2300" dirty="0" err="1"/>
              <a:t>realizuje</a:t>
            </a:r>
            <a:r>
              <a:rPr lang="en-US" sz="2300" dirty="0"/>
              <a:t> </a:t>
            </a:r>
            <a:r>
              <a:rPr lang="en-US" sz="2300" dirty="0" err="1"/>
              <a:t>prilagođenje</a:t>
            </a:r>
            <a:r>
              <a:rPr lang="en-US" sz="2300" dirty="0"/>
              <a:t>, a MEPSO </a:t>
            </a:r>
            <a:r>
              <a:rPr lang="en-US" sz="2300" dirty="0" err="1"/>
              <a:t>treba</a:t>
            </a:r>
            <a:r>
              <a:rPr lang="en-US" sz="2300" dirty="0"/>
              <a:t> da </a:t>
            </a:r>
            <a:r>
              <a:rPr lang="en-US" sz="2300" dirty="0" err="1"/>
              <a:t>obavi</a:t>
            </a:r>
            <a:r>
              <a:rPr lang="en-US" sz="2300" dirty="0"/>
              <a:t> </a:t>
            </a:r>
            <a:r>
              <a:rPr lang="en-US" sz="2300" dirty="0" err="1"/>
              <a:t>preoceduru</a:t>
            </a:r>
            <a:r>
              <a:rPr lang="en-US" sz="2300" dirty="0"/>
              <a:t> </a:t>
            </a:r>
            <a:r>
              <a:rPr lang="en-US" sz="2300" dirty="0" err="1"/>
              <a:t>javne</a:t>
            </a:r>
            <a:r>
              <a:rPr lang="en-US" sz="2300" dirty="0"/>
              <a:t> </a:t>
            </a:r>
            <a:r>
              <a:rPr lang="en-US" sz="2300" dirty="0" err="1"/>
              <a:t>nabavke</a:t>
            </a:r>
            <a:endParaRPr lang="sr-Latn-ME" sz="2300" dirty="0"/>
          </a:p>
          <a:p>
            <a:pPr marL="263525" lvl="0" indent="0">
              <a:buNone/>
            </a:pPr>
            <a:r>
              <a:rPr lang="en-US" sz="2300" dirty="0"/>
              <a:t>U </a:t>
            </a:r>
            <a:r>
              <a:rPr lang="en-US" sz="2300" dirty="0" err="1"/>
              <a:t>Crnoj</a:t>
            </a:r>
            <a:r>
              <a:rPr lang="en-US" sz="2300" dirty="0"/>
              <a:t> Gori </a:t>
            </a:r>
            <a:r>
              <a:rPr lang="en-US" sz="2300" dirty="0" err="1"/>
              <a:t>postoji</a:t>
            </a:r>
            <a:r>
              <a:rPr lang="en-US" sz="2300" dirty="0"/>
              <a:t> problem </a:t>
            </a:r>
            <a:r>
              <a:rPr lang="en-US" sz="2300" dirty="0" err="1"/>
              <a:t>vrednovanja</a:t>
            </a:r>
            <a:r>
              <a:rPr lang="en-US" sz="2300" dirty="0"/>
              <a:t> </a:t>
            </a:r>
            <a:r>
              <a:rPr lang="en-US" sz="2300" dirty="0" err="1"/>
              <a:t>energije</a:t>
            </a:r>
            <a:r>
              <a:rPr lang="en-US" sz="2300" dirty="0"/>
              <a:t> </a:t>
            </a:r>
            <a:r>
              <a:rPr lang="en-US" sz="2300" dirty="0" err="1"/>
              <a:t>proizvedene</a:t>
            </a:r>
            <a:r>
              <a:rPr lang="en-US" sz="2300" dirty="0"/>
              <a:t> u </a:t>
            </a:r>
            <a:r>
              <a:rPr lang="en-US" sz="2300" dirty="0" err="1"/>
              <a:t>sekundarnoj</a:t>
            </a:r>
            <a:r>
              <a:rPr lang="en-US" sz="2300" dirty="0"/>
              <a:t> </a:t>
            </a:r>
            <a:r>
              <a:rPr lang="en-US" sz="2300" dirty="0" err="1"/>
              <a:t>regulaciji</a:t>
            </a:r>
            <a:r>
              <a:rPr lang="en-US" sz="2300" dirty="0"/>
              <a:t>: </a:t>
            </a:r>
            <a:r>
              <a:rPr lang="en-US" sz="2300" dirty="0" err="1"/>
              <a:t>Prema</a:t>
            </a:r>
            <a:r>
              <a:rPr lang="en-US" sz="2300" dirty="0"/>
              <a:t> </a:t>
            </a:r>
            <a:r>
              <a:rPr lang="en-US" sz="2300" dirty="0" err="1"/>
              <a:t>važećoj</a:t>
            </a:r>
            <a:r>
              <a:rPr lang="en-US" sz="2300" dirty="0"/>
              <a:t> </a:t>
            </a:r>
            <a:r>
              <a:rPr lang="en-US" sz="2300" dirty="0" err="1"/>
              <a:t>Metodologiji</a:t>
            </a:r>
            <a:r>
              <a:rPr lang="en-US" sz="2300" dirty="0"/>
              <a:t>   </a:t>
            </a:r>
            <a:r>
              <a:rPr lang="en-US" sz="2300" dirty="0" err="1"/>
              <a:t>cijena</a:t>
            </a:r>
            <a:r>
              <a:rPr lang="en-US" sz="2300" dirty="0"/>
              <a:t> je 0 €/</a:t>
            </a:r>
            <a:r>
              <a:rPr lang="en-US" sz="2300" dirty="0" err="1"/>
              <a:t>MWh</a:t>
            </a:r>
            <a:r>
              <a:rPr lang="en-US" sz="2300" dirty="0"/>
              <a:t> I ta </a:t>
            </a:r>
            <a:r>
              <a:rPr lang="en-US" sz="2300" dirty="0" err="1"/>
              <a:t>činjenica</a:t>
            </a:r>
            <a:r>
              <a:rPr lang="en-US" sz="2300" dirty="0"/>
              <a:t> </a:t>
            </a:r>
            <a:r>
              <a:rPr lang="en-US" sz="2300" dirty="0" err="1"/>
              <a:t>proizvodi</a:t>
            </a:r>
            <a:r>
              <a:rPr lang="en-US" sz="2300" dirty="0"/>
              <a:t> problem da </a:t>
            </a:r>
            <a:r>
              <a:rPr lang="sr-Latn-ME" sz="2300" dirty="0" smtClean="0"/>
              <a:t>  </a:t>
            </a:r>
            <a:r>
              <a:rPr lang="en-US" sz="2300" dirty="0" smtClean="0"/>
              <a:t>CGES </a:t>
            </a:r>
            <a:r>
              <a:rPr lang="en-US" sz="2300" dirty="0" err="1"/>
              <a:t>nema</a:t>
            </a:r>
            <a:r>
              <a:rPr lang="en-US" sz="2300" dirty="0"/>
              <a:t> </a:t>
            </a:r>
            <a:r>
              <a:rPr lang="en-US" sz="2300" dirty="0" err="1"/>
              <a:t>osnovu</a:t>
            </a:r>
            <a:r>
              <a:rPr lang="en-US" sz="2300" dirty="0"/>
              <a:t> da </a:t>
            </a:r>
            <a:r>
              <a:rPr lang="en-US" sz="2300" dirty="0" err="1"/>
              <a:t>formira</a:t>
            </a:r>
            <a:r>
              <a:rPr lang="en-US" sz="2300" dirty="0"/>
              <a:t> </a:t>
            </a:r>
            <a:r>
              <a:rPr lang="en-US" sz="2300" dirty="0" err="1"/>
              <a:t>cijenu</a:t>
            </a:r>
            <a:r>
              <a:rPr lang="en-US" sz="2300" dirty="0"/>
              <a:t> </a:t>
            </a:r>
            <a:r>
              <a:rPr lang="en-US" sz="2300" dirty="0" err="1"/>
              <a:t>debalansa</a:t>
            </a:r>
            <a:r>
              <a:rPr lang="en-US" sz="2300" dirty="0"/>
              <a:t> u </a:t>
            </a:r>
            <a:r>
              <a:rPr lang="en-US" sz="2300" dirty="0" err="1"/>
              <a:t>najvećem</a:t>
            </a:r>
            <a:r>
              <a:rPr lang="en-US" sz="2300" dirty="0"/>
              <a:t> </a:t>
            </a:r>
            <a:r>
              <a:rPr lang="en-US" sz="2300" dirty="0" err="1"/>
              <a:t>broju</a:t>
            </a:r>
            <a:r>
              <a:rPr lang="en-US" sz="2300" dirty="0"/>
              <a:t> sati. </a:t>
            </a:r>
            <a:r>
              <a:rPr lang="en-US" sz="2300" dirty="0" err="1"/>
              <a:t>Takođe</a:t>
            </a:r>
            <a:r>
              <a:rPr lang="en-US" sz="2300" dirty="0"/>
              <a:t>, </a:t>
            </a:r>
            <a:r>
              <a:rPr lang="en-US" sz="2300" dirty="0" err="1"/>
              <a:t>sa</a:t>
            </a:r>
            <a:r>
              <a:rPr lang="en-US" sz="2300" dirty="0"/>
              <a:t> </a:t>
            </a:r>
            <a:r>
              <a:rPr lang="en-US" sz="2300" dirty="0" err="1"/>
              <a:t>takvom</a:t>
            </a:r>
            <a:r>
              <a:rPr lang="en-US" sz="2300" dirty="0"/>
              <a:t> </a:t>
            </a:r>
            <a:r>
              <a:rPr lang="en-US" sz="2300" dirty="0" err="1"/>
              <a:t>koncepcijom</a:t>
            </a:r>
            <a:r>
              <a:rPr lang="en-US" sz="2300" dirty="0"/>
              <a:t> se ne </a:t>
            </a:r>
            <a:r>
              <a:rPr lang="en-US" sz="2300" dirty="0" err="1"/>
              <a:t>može</a:t>
            </a:r>
            <a:r>
              <a:rPr lang="en-US" sz="2300" dirty="0"/>
              <a:t> </a:t>
            </a:r>
            <a:r>
              <a:rPr lang="en-US" sz="2300" dirty="0" err="1"/>
              <a:t>ući</a:t>
            </a:r>
            <a:r>
              <a:rPr lang="en-US" sz="2300" dirty="0"/>
              <a:t> u Imbalance Netting. </a:t>
            </a:r>
            <a:r>
              <a:rPr lang="en-US" sz="2300" dirty="0" err="1"/>
              <a:t>Stoga</a:t>
            </a:r>
            <a:r>
              <a:rPr lang="en-US" sz="2300" dirty="0"/>
              <a:t> je CGES </a:t>
            </a:r>
            <a:r>
              <a:rPr lang="en-US" sz="2300" dirty="0" err="1"/>
              <a:t>pokrenuo</a:t>
            </a:r>
            <a:r>
              <a:rPr lang="en-US" sz="2300" dirty="0"/>
              <a:t> </a:t>
            </a:r>
            <a:r>
              <a:rPr lang="en-US" sz="2300" dirty="0" err="1"/>
              <a:t>inicijativu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izmjene</a:t>
            </a:r>
            <a:r>
              <a:rPr lang="en-US" sz="2300" dirty="0"/>
              <a:t> </a:t>
            </a:r>
            <a:r>
              <a:rPr lang="en-US" sz="2300" dirty="0" err="1"/>
              <a:t>Metodologije</a:t>
            </a:r>
            <a:r>
              <a:rPr lang="en-US" sz="2300" dirty="0"/>
              <a:t>, I </a:t>
            </a:r>
            <a:r>
              <a:rPr lang="en-US" sz="2300" dirty="0" err="1"/>
              <a:t>konkretne</a:t>
            </a:r>
            <a:r>
              <a:rPr lang="en-US" sz="2300" dirty="0"/>
              <a:t> </a:t>
            </a:r>
            <a:r>
              <a:rPr lang="en-US" sz="2300" dirty="0" err="1"/>
              <a:t>predloge</a:t>
            </a:r>
            <a:r>
              <a:rPr lang="en-US" sz="2300" dirty="0"/>
              <a:t> </a:t>
            </a:r>
            <a:r>
              <a:rPr lang="en-US" sz="2300" dirty="0" err="1"/>
              <a:t>izložio</a:t>
            </a:r>
            <a:r>
              <a:rPr lang="en-US" sz="2300" dirty="0"/>
              <a:t> RAE. </a:t>
            </a:r>
            <a:r>
              <a:rPr lang="en-US" sz="2300" dirty="0" err="1"/>
              <a:t>Očekujemo</a:t>
            </a:r>
            <a:r>
              <a:rPr lang="en-US" sz="2300" dirty="0"/>
              <a:t> da </a:t>
            </a:r>
            <a:r>
              <a:rPr lang="en-US" sz="2300" dirty="0" err="1"/>
              <a:t>će</a:t>
            </a:r>
            <a:r>
              <a:rPr lang="en-US" sz="2300" dirty="0"/>
              <a:t> u </a:t>
            </a:r>
            <a:r>
              <a:rPr lang="en-US" sz="2300" dirty="0" err="1"/>
              <a:t>kratkom</a:t>
            </a:r>
            <a:r>
              <a:rPr lang="en-US" sz="2300" dirty="0"/>
              <a:t> </a:t>
            </a:r>
            <a:r>
              <a:rPr lang="en-US" sz="2300" dirty="0" err="1"/>
              <a:t>vremenu</a:t>
            </a:r>
            <a:r>
              <a:rPr lang="en-US" sz="2300" dirty="0"/>
              <a:t>  </a:t>
            </a:r>
            <a:r>
              <a:rPr lang="en-US" sz="2300" dirty="0" err="1"/>
              <a:t>izmjene</a:t>
            </a:r>
            <a:r>
              <a:rPr lang="en-US" sz="2300" dirty="0"/>
              <a:t> </a:t>
            </a:r>
            <a:r>
              <a:rPr lang="en-US" sz="2300" dirty="0" err="1"/>
              <a:t>biti</a:t>
            </a:r>
            <a:r>
              <a:rPr lang="en-US" sz="2300" dirty="0"/>
              <a:t> </a:t>
            </a:r>
            <a:r>
              <a:rPr lang="en-US" sz="2300" dirty="0" err="1"/>
              <a:t>prihvaćene</a:t>
            </a:r>
            <a:r>
              <a:rPr lang="en-US" sz="2300" dirty="0"/>
              <a:t>.</a:t>
            </a:r>
            <a:endParaRPr lang="sr-Latn-ME" sz="2300" dirty="0"/>
          </a:p>
          <a:p>
            <a:pPr marL="263525" lvl="0" indent="0">
              <a:buNone/>
            </a:pPr>
            <a:r>
              <a:rPr lang="en-US" sz="2300" dirty="0"/>
              <a:t>U </a:t>
            </a:r>
            <a:r>
              <a:rPr lang="en-US" sz="2300" dirty="0" err="1"/>
              <a:t>Makedoniji</a:t>
            </a:r>
            <a:r>
              <a:rPr lang="en-US" sz="2300" dirty="0"/>
              <a:t> </a:t>
            </a:r>
            <a:r>
              <a:rPr lang="en-US" sz="2300" dirty="0" err="1"/>
              <a:t>glavni</a:t>
            </a:r>
            <a:r>
              <a:rPr lang="en-US" sz="2300" dirty="0"/>
              <a:t> </a:t>
            </a:r>
            <a:r>
              <a:rPr lang="en-US" sz="2300" dirty="0" err="1"/>
              <a:t>učesnici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tržištu</a:t>
            </a:r>
            <a:r>
              <a:rPr lang="en-US" sz="2300" dirty="0"/>
              <a:t> </a:t>
            </a:r>
            <a:r>
              <a:rPr lang="en-US" sz="2300" dirty="0" err="1"/>
              <a:t>su</a:t>
            </a:r>
            <a:r>
              <a:rPr lang="en-US" sz="2300" dirty="0"/>
              <a:t> </a:t>
            </a:r>
            <a:r>
              <a:rPr lang="en-US" sz="2300" dirty="0" err="1"/>
              <a:t>oslobođeni</a:t>
            </a:r>
            <a:r>
              <a:rPr lang="en-US" sz="2300" dirty="0"/>
              <a:t> </a:t>
            </a:r>
            <a:r>
              <a:rPr lang="en-US" sz="2300" dirty="0" err="1"/>
              <a:t>balansne</a:t>
            </a:r>
            <a:r>
              <a:rPr lang="en-US" sz="2300" dirty="0"/>
              <a:t> </a:t>
            </a:r>
            <a:r>
              <a:rPr lang="en-US" sz="2300" dirty="0" err="1"/>
              <a:t>odgovornosti</a:t>
            </a:r>
            <a:r>
              <a:rPr lang="en-US" sz="2300" dirty="0"/>
              <a:t>, pa MEPSO </a:t>
            </a:r>
            <a:r>
              <a:rPr lang="en-US" sz="2300" dirty="0" err="1"/>
              <a:t>nije</a:t>
            </a:r>
            <a:r>
              <a:rPr lang="en-US" sz="2300" dirty="0"/>
              <a:t> u </a:t>
            </a:r>
            <a:r>
              <a:rPr lang="en-US" sz="2300" dirty="0" err="1"/>
              <a:t>poziciji</a:t>
            </a:r>
            <a:r>
              <a:rPr lang="en-US" sz="2300" dirty="0"/>
              <a:t> da </a:t>
            </a:r>
            <a:r>
              <a:rPr lang="en-US" sz="2300" dirty="0" err="1"/>
              <a:t>učestvuje</a:t>
            </a:r>
            <a:r>
              <a:rPr lang="en-US" sz="2300" dirty="0"/>
              <a:t> u </a:t>
            </a:r>
            <a:r>
              <a:rPr lang="en-US" sz="2300" dirty="0" err="1"/>
              <a:t>predloženom</a:t>
            </a:r>
            <a:r>
              <a:rPr lang="en-US" sz="2300" dirty="0"/>
              <a:t> </a:t>
            </a:r>
            <a:r>
              <a:rPr lang="en-US" sz="2300" dirty="0" err="1"/>
              <a:t>mehanizmu</a:t>
            </a:r>
            <a:r>
              <a:rPr lang="en-US" sz="2300" dirty="0"/>
              <a:t>, </a:t>
            </a:r>
            <a:r>
              <a:rPr lang="en-US" sz="2300" dirty="0" err="1"/>
              <a:t>jer</a:t>
            </a:r>
            <a:r>
              <a:rPr lang="en-US" sz="2300" dirty="0"/>
              <a:t> </a:t>
            </a:r>
            <a:r>
              <a:rPr lang="en-US" sz="2300" dirty="0" err="1"/>
              <a:t>eventualne</a:t>
            </a:r>
            <a:r>
              <a:rPr lang="en-US" sz="2300" dirty="0"/>
              <a:t> </a:t>
            </a:r>
            <a:r>
              <a:rPr lang="en-US" sz="2300" dirty="0" err="1"/>
              <a:t>troškove</a:t>
            </a:r>
            <a:r>
              <a:rPr lang="en-US" sz="2300" dirty="0"/>
              <a:t> ne </a:t>
            </a:r>
            <a:r>
              <a:rPr lang="en-US" sz="2300" dirty="0" err="1"/>
              <a:t>može</a:t>
            </a:r>
            <a:r>
              <a:rPr lang="en-US" sz="2300" dirty="0"/>
              <a:t> </a:t>
            </a:r>
            <a:r>
              <a:rPr lang="en-US" sz="2300" dirty="0" err="1"/>
              <a:t>preslikati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učesnike</a:t>
            </a:r>
            <a:r>
              <a:rPr lang="en-US" sz="2300" dirty="0"/>
              <a:t> u </a:t>
            </a:r>
            <a:r>
              <a:rPr lang="en-US" sz="2300" dirty="0" err="1"/>
              <a:t>balansnom</a:t>
            </a:r>
            <a:r>
              <a:rPr lang="en-US" sz="2300" dirty="0"/>
              <a:t> </a:t>
            </a:r>
            <a:r>
              <a:rPr lang="en-US" sz="2300" dirty="0" err="1"/>
              <a:t>mehanizmu</a:t>
            </a:r>
            <a:r>
              <a:rPr lang="en-US" sz="2300" dirty="0" smtClean="0"/>
              <a:t>.</a:t>
            </a:r>
            <a:endParaRPr lang="sr-Latn-ME" sz="2300" dirty="0"/>
          </a:p>
          <a:p>
            <a:pPr marL="263525" indent="0">
              <a:buNone/>
            </a:pPr>
            <a:r>
              <a:rPr lang="en-US" sz="2300" dirty="0" err="1"/>
              <a:t>Imajući</a:t>
            </a:r>
            <a:r>
              <a:rPr lang="en-US" sz="2300" dirty="0"/>
              <a:t> u </a:t>
            </a:r>
            <a:r>
              <a:rPr lang="en-US" sz="2300" dirty="0" err="1"/>
              <a:t>vidu</a:t>
            </a:r>
            <a:r>
              <a:rPr lang="en-US" sz="2300" dirty="0"/>
              <a:t> </a:t>
            </a:r>
            <a:r>
              <a:rPr lang="en-US" sz="2300" dirty="0" err="1"/>
              <a:t>navedeno</a:t>
            </a:r>
            <a:r>
              <a:rPr lang="en-US" sz="2300" dirty="0"/>
              <a:t>, </a:t>
            </a:r>
            <a:r>
              <a:rPr lang="en-US" sz="2300" dirty="0" err="1"/>
              <a:t>realno</a:t>
            </a:r>
            <a:r>
              <a:rPr lang="en-US" sz="2300" dirty="0"/>
              <a:t> je </a:t>
            </a:r>
            <a:r>
              <a:rPr lang="en-US" sz="2300" dirty="0" err="1"/>
              <a:t>očekivati</a:t>
            </a:r>
            <a:r>
              <a:rPr lang="en-US" sz="2300" dirty="0"/>
              <a:t> da </a:t>
            </a:r>
            <a:r>
              <a:rPr lang="en-US" sz="2300" dirty="0" err="1"/>
              <a:t>će</a:t>
            </a:r>
            <a:r>
              <a:rPr lang="en-US" sz="2300" dirty="0"/>
              <a:t> EMS I CGES u </a:t>
            </a:r>
            <a:r>
              <a:rPr lang="en-US" sz="2300" dirty="0" err="1"/>
              <a:t>doglednom</a:t>
            </a:r>
            <a:r>
              <a:rPr lang="en-US" sz="2300" dirty="0"/>
              <a:t> </a:t>
            </a:r>
            <a:r>
              <a:rPr lang="en-US" sz="2300" dirty="0" err="1"/>
              <a:t>periodu</a:t>
            </a:r>
            <a:r>
              <a:rPr lang="en-US" sz="2300" dirty="0"/>
              <a:t> </a:t>
            </a:r>
            <a:r>
              <a:rPr lang="en-US" sz="2300" dirty="0" err="1"/>
              <a:t>početi</a:t>
            </a:r>
            <a:r>
              <a:rPr lang="en-US" sz="2300" dirty="0"/>
              <a:t> </a:t>
            </a:r>
            <a:r>
              <a:rPr lang="en-US" sz="2300" dirty="0" err="1"/>
              <a:t>sa</a:t>
            </a:r>
            <a:r>
              <a:rPr lang="en-US" sz="2300" dirty="0"/>
              <a:t> </a:t>
            </a:r>
            <a:r>
              <a:rPr lang="en-US" sz="2300" dirty="0" err="1"/>
              <a:t>primjenom</a:t>
            </a:r>
            <a:r>
              <a:rPr lang="en-US" sz="2300" dirty="0"/>
              <a:t> </a:t>
            </a:r>
            <a:r>
              <a:rPr lang="en-US" sz="2300" dirty="0" err="1"/>
              <a:t>modela</a:t>
            </a:r>
            <a:r>
              <a:rPr lang="en-US" sz="2300" dirty="0"/>
              <a:t>.</a:t>
            </a:r>
            <a:endParaRPr lang="sr-Latn-ME" sz="2300" dirty="0"/>
          </a:p>
          <a:p>
            <a:pPr marL="45720" indent="0">
              <a:buNone/>
            </a:pPr>
            <a:endParaRPr lang="sr-Latn-ME" sz="2300" dirty="0" smtClean="0"/>
          </a:p>
        </p:txBody>
      </p:sp>
    </p:spTree>
    <p:extLst>
      <p:ext uri="{BB962C8B-B14F-4D97-AF65-F5344CB8AC3E}">
        <p14:creationId xmlns:p14="http://schemas.microsoft.com/office/powerpoint/2010/main" val="252416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Uvod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ME" dirty="0" smtClean="0"/>
          </a:p>
          <a:p>
            <a:pPr marL="45720" indent="0">
              <a:buNone/>
            </a:pPr>
            <a:r>
              <a:rPr lang="sr-Latn-ME" dirty="0" smtClean="0"/>
              <a:t> Poslednjih nekoliko mjeseci u okviru NDC su vođene dvije aktivnosti:</a:t>
            </a:r>
          </a:p>
          <a:p>
            <a:r>
              <a:rPr lang="sr-Latn-ME" dirty="0" smtClean="0"/>
              <a:t>Rad na predlogu izmjena i dopuna Metodologije za određivanje cijena pomoćnih i sistemskih usluga</a:t>
            </a:r>
          </a:p>
          <a:p>
            <a:pPr>
              <a:buFontTx/>
              <a:buChar char="-"/>
            </a:pPr>
            <a:r>
              <a:rPr lang="sr-Latn-ME" dirty="0" smtClean="0"/>
              <a:t>Sistemske usluge i model alokacije troškova balansiranja</a:t>
            </a:r>
          </a:p>
          <a:p>
            <a:r>
              <a:rPr lang="sr-Latn-ME" dirty="0" smtClean="0"/>
              <a:t>Unapređenje saradnje sa drugim čalnovima SMM Bloka u pogledu regulacije</a:t>
            </a:r>
          </a:p>
          <a:p>
            <a:pPr marL="45720" indent="0">
              <a:buNone/>
            </a:pPr>
            <a:r>
              <a:rPr lang="sr-Latn-ME" dirty="0" smtClean="0"/>
              <a:t>-  Asimetrični model organizacije rada sekundarne regulacije SMM Bloka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2654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sr-Latn-ME" dirty="0" smtClean="0"/>
          </a:p>
          <a:p>
            <a:pPr marL="45720" indent="0">
              <a:buNone/>
            </a:pPr>
            <a:endParaRPr lang="sr-Latn-ME" dirty="0"/>
          </a:p>
          <a:p>
            <a:pPr marL="45720" indent="0">
              <a:buNone/>
            </a:pPr>
            <a:endParaRPr lang="sr-Latn-ME" dirty="0" smtClean="0"/>
          </a:p>
          <a:p>
            <a:pPr marL="45720" indent="0" algn="ctr">
              <a:buNone/>
            </a:pPr>
            <a:r>
              <a:rPr lang="sr-Latn-ME" sz="5400" dirty="0" smtClean="0"/>
              <a:t>HVALA NA PAŽNJI!</a:t>
            </a:r>
            <a:endParaRPr lang="sr-Latn-ME" sz="5400" dirty="0"/>
          </a:p>
        </p:txBody>
      </p:sp>
    </p:spTree>
    <p:extLst>
      <p:ext uri="{BB962C8B-B14F-4D97-AF65-F5344CB8AC3E}">
        <p14:creationId xmlns:p14="http://schemas.microsoft.com/office/powerpoint/2010/main" val="184677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Regulacija frekvencije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Faza planiranja</a:t>
            </a:r>
          </a:p>
          <a:p>
            <a:pPr marL="0" indent="0">
              <a:buFontTx/>
              <a:buChar char="-"/>
            </a:pPr>
            <a:r>
              <a:rPr lang="sr-Latn-ME" dirty="0" smtClean="0"/>
              <a:t>  Vozni redovi ( usaglašavanje na nivou interkonekcije)</a:t>
            </a:r>
          </a:p>
          <a:p>
            <a:pPr marL="0" indent="0">
              <a:buFontTx/>
              <a:buChar char="-"/>
            </a:pPr>
            <a:r>
              <a:rPr lang="sr-Latn-ME" dirty="0" smtClean="0"/>
              <a:t>  Plan frekvencije  ( podešavanje zadate frekvencije u AGC) </a:t>
            </a:r>
          </a:p>
          <a:p>
            <a:pPr marL="0" indent="0">
              <a:buFontTx/>
              <a:buChar char="-"/>
            </a:pPr>
            <a:r>
              <a:rPr lang="sr-Latn-ME" dirty="0" smtClean="0"/>
              <a:t>  Kompenzacioni programi (ex post regulisanje neželjenog odstupanja kontrolne oblasti)</a:t>
            </a:r>
          </a:p>
          <a:p>
            <a:r>
              <a:rPr lang="sr-Latn-ME" dirty="0" smtClean="0"/>
              <a:t>Faza realizacije:</a:t>
            </a:r>
          </a:p>
          <a:p>
            <a:pPr marL="45720" indent="0">
              <a:buNone/>
            </a:pPr>
            <a:r>
              <a:rPr lang="sr-Latn-ME" dirty="0" smtClean="0"/>
              <a:t>- Primarna regulacije frekvencije ( aktiviranje u roku od 30s u cijeloj interkonekciji)</a:t>
            </a:r>
          </a:p>
          <a:p>
            <a:pPr marL="182563" indent="-182563">
              <a:buNone/>
            </a:pPr>
            <a:r>
              <a:rPr lang="sr-Latn-ME" dirty="0" smtClean="0"/>
              <a:t> - Sekundarna regulacija frekvencije i snage (automatsko aktiviranje u roku od 15min u   oblasti u kojoj se desio poremećaj)</a:t>
            </a:r>
          </a:p>
          <a:p>
            <a:pPr marL="0" indent="0">
              <a:buNone/>
            </a:pPr>
            <a:r>
              <a:rPr lang="sr-Latn-ME" dirty="0" smtClean="0"/>
              <a:t> - </a:t>
            </a:r>
            <a:r>
              <a:rPr lang="sr-Latn-ME" dirty="0"/>
              <a:t>T</a:t>
            </a:r>
            <a:r>
              <a:rPr lang="sr-Latn-ME" dirty="0" smtClean="0"/>
              <a:t>ercijarna regulacija snage (ručno aktiviranje u oblasti u kojoj se desio poremaećaj)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4472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Regulacija u SMM Bloku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784"/>
            <a:ext cx="9509760" cy="46805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sr-Latn-ME" sz="2900" dirty="0" smtClean="0"/>
              <a:t>Članovi SMM Bloka</a:t>
            </a:r>
          </a:p>
          <a:p>
            <a:pPr algn="just">
              <a:buFontTx/>
              <a:buChar char="-"/>
            </a:pPr>
            <a:r>
              <a:rPr lang="sr-Latn-ME" sz="2900" dirty="0" smtClean="0"/>
              <a:t>EMS (Srbija)</a:t>
            </a:r>
          </a:p>
          <a:p>
            <a:pPr algn="just">
              <a:buFontTx/>
              <a:buChar char="-"/>
            </a:pPr>
            <a:r>
              <a:rPr lang="sr-Latn-ME" sz="2900" dirty="0" smtClean="0"/>
              <a:t>MEPSO (Makedonija)</a:t>
            </a:r>
          </a:p>
          <a:p>
            <a:pPr algn="just">
              <a:buFontTx/>
              <a:buChar char="-"/>
            </a:pPr>
            <a:r>
              <a:rPr lang="sr-Latn-ME" sz="2900" dirty="0" smtClean="0"/>
              <a:t>CGES (Crna Gora)</a:t>
            </a:r>
          </a:p>
          <a:p>
            <a:pPr algn="just"/>
            <a:r>
              <a:rPr lang="sr-Latn-ME" sz="2900" dirty="0" smtClean="0"/>
              <a:t>SMM Blok u zadnje vrijeme karakteriše vrlo loša regulacija</a:t>
            </a:r>
          </a:p>
          <a:p>
            <a:pPr marL="45720" indent="0" algn="just">
              <a:buNone/>
            </a:pPr>
            <a:r>
              <a:rPr lang="sr-Latn-ME" sz="2900" dirty="0" smtClean="0"/>
              <a:t>     Razlozi:</a:t>
            </a:r>
          </a:p>
          <a:p>
            <a:pPr marL="45720" indent="0" algn="just">
              <a:buNone/>
            </a:pPr>
            <a:r>
              <a:rPr lang="sr-Latn-ME" sz="2900" dirty="0" smtClean="0"/>
              <a:t>-    </a:t>
            </a:r>
            <a:r>
              <a:rPr lang="sr-Latn-CS" sz="2900" dirty="0" smtClean="0"/>
              <a:t>Neregulisan </a:t>
            </a:r>
            <a:r>
              <a:rPr lang="sr-Latn-CS" sz="2900" dirty="0"/>
              <a:t>status oblasti Kosovo (KOSTT) unutar Kontrolne oblasti Srbija</a:t>
            </a:r>
            <a:endParaRPr lang="sr-Latn-ME" sz="2900" dirty="0"/>
          </a:p>
          <a:p>
            <a:pPr marL="45720" indent="0">
              <a:buNone/>
            </a:pPr>
            <a:r>
              <a:rPr lang="sr-Latn-CS" sz="2900" dirty="0" smtClean="0"/>
              <a:t>-    Neregularan </a:t>
            </a:r>
            <a:r>
              <a:rPr lang="sr-Latn-CS" sz="2900" dirty="0"/>
              <a:t>rad </a:t>
            </a:r>
            <a:r>
              <a:rPr lang="sr-Latn-CS" sz="2900" dirty="0" smtClean="0"/>
              <a:t>KAP-a </a:t>
            </a:r>
            <a:r>
              <a:rPr lang="sr-Latn-CS" sz="2900" dirty="0"/>
              <a:t>(Kombinat aluminijuma Podgorica) u prvih 6 mjeseci 2013. godine</a:t>
            </a:r>
            <a:endParaRPr lang="sr-Latn-ME" sz="2900" dirty="0"/>
          </a:p>
          <a:p>
            <a:pPr>
              <a:buFontTx/>
              <a:buChar char="-"/>
            </a:pPr>
            <a:r>
              <a:rPr lang="sr-Latn-CS" sz="2900" dirty="0" smtClean="0"/>
              <a:t> Neusklađenost </a:t>
            </a:r>
            <a:r>
              <a:rPr lang="sr-Latn-CS" sz="2900" dirty="0"/>
              <a:t>regulative u Makedoniji sa potrebama rada u deregulisanom </a:t>
            </a:r>
            <a:r>
              <a:rPr lang="sr-Latn-CS" sz="2900" dirty="0" smtClean="0"/>
              <a:t>okruženju</a:t>
            </a:r>
            <a:endParaRPr lang="sr-Latn-ME" sz="2900" dirty="0"/>
          </a:p>
          <a:p>
            <a:pPr>
              <a:buFontTx/>
              <a:buChar char="-"/>
            </a:pPr>
            <a:r>
              <a:rPr lang="sr-Latn-CS" sz="2900" dirty="0" smtClean="0"/>
              <a:t> Poplave </a:t>
            </a:r>
            <a:r>
              <a:rPr lang="sr-Latn-CS" sz="2900" dirty="0"/>
              <a:t>u Srbiji u proljeće 2014. </a:t>
            </a:r>
            <a:r>
              <a:rPr lang="sr-Latn-CS" sz="2900" dirty="0" smtClean="0"/>
              <a:t>godine</a:t>
            </a:r>
          </a:p>
          <a:p>
            <a:pPr marL="45720" indent="0">
              <a:buNone/>
            </a:pPr>
            <a:r>
              <a:rPr lang="sr-Latn-CS" sz="2900" dirty="0" smtClean="0"/>
              <a:t>-    Nedovoljan </a:t>
            </a:r>
            <a:r>
              <a:rPr lang="sr-Latn-CS" sz="2900" dirty="0"/>
              <a:t>nivo operativne rezerve u pojedinim periodima</a:t>
            </a:r>
            <a:endParaRPr lang="sr-Latn-ME" sz="2900" dirty="0"/>
          </a:p>
          <a:p>
            <a:pPr marL="45720" indent="0" algn="just">
              <a:buNone/>
            </a:pPr>
            <a:endParaRPr lang="sr-Latn-ME" sz="2800" dirty="0"/>
          </a:p>
          <a:p>
            <a:pPr algn="just"/>
            <a:endParaRPr lang="sr-Latn-ME" sz="2800" dirty="0" smtClean="0"/>
          </a:p>
          <a:p>
            <a:pPr algn="just"/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63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26176" r="17191" b="10001"/>
          <a:stretch>
            <a:fillRect/>
          </a:stretch>
        </p:blipFill>
        <p:spPr bwMode="auto">
          <a:xfrm>
            <a:off x="99864" y="1412776"/>
            <a:ext cx="5943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368" y="5892152"/>
            <a:ext cx="56360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sr-Latn-ME" sz="1200" dirty="0" smtClean="0"/>
              <a:t>       </a:t>
            </a:r>
            <a:r>
              <a:rPr lang="en-US" sz="1000" dirty="0" smtClean="0"/>
              <a:t>AL </a:t>
            </a:r>
            <a:r>
              <a:rPr lang="sr-Latn-ME" sz="1000" dirty="0" smtClean="0"/>
              <a:t>   </a:t>
            </a:r>
            <a:r>
              <a:rPr lang="en-US" sz="1000" dirty="0" smtClean="0"/>
              <a:t>AT</a:t>
            </a:r>
            <a:r>
              <a:rPr lang="sr-Latn-ME" sz="1000" dirty="0" smtClean="0"/>
              <a:t>  </a:t>
            </a:r>
            <a:r>
              <a:rPr lang="en-US" sz="1000" dirty="0" smtClean="0"/>
              <a:t> </a:t>
            </a:r>
            <a:r>
              <a:rPr lang="sr-Latn-ME" sz="1000" dirty="0" smtClean="0"/>
              <a:t>  </a:t>
            </a:r>
            <a:r>
              <a:rPr lang="en-US" sz="1000" dirty="0" smtClean="0"/>
              <a:t>BE </a:t>
            </a:r>
            <a:r>
              <a:rPr lang="sr-Latn-ME" sz="1000" dirty="0" smtClean="0"/>
              <a:t>   </a:t>
            </a:r>
            <a:r>
              <a:rPr lang="en-US" sz="1000" dirty="0" smtClean="0"/>
              <a:t>BG </a:t>
            </a:r>
            <a:r>
              <a:rPr lang="sr-Latn-ME" sz="1000" dirty="0" smtClean="0"/>
              <a:t>   </a:t>
            </a:r>
            <a:r>
              <a:rPr lang="en-US" sz="1000" dirty="0" smtClean="0"/>
              <a:t>CH</a:t>
            </a:r>
            <a:r>
              <a:rPr lang="sr-Latn-ME" sz="1000" dirty="0" smtClean="0"/>
              <a:t>  </a:t>
            </a:r>
            <a:r>
              <a:rPr lang="en-US" sz="1000" dirty="0" smtClean="0"/>
              <a:t> </a:t>
            </a:r>
            <a:r>
              <a:rPr lang="en-US" sz="1000" dirty="0"/>
              <a:t>CZ </a:t>
            </a:r>
            <a:r>
              <a:rPr lang="sr-Latn-ME" sz="1000" dirty="0" smtClean="0"/>
              <a:t>   </a:t>
            </a:r>
            <a:r>
              <a:rPr lang="en-US" sz="1000" dirty="0" smtClean="0"/>
              <a:t>DE </a:t>
            </a:r>
            <a:r>
              <a:rPr lang="sr-Latn-ME" sz="1000" dirty="0" smtClean="0"/>
              <a:t>    </a:t>
            </a:r>
            <a:r>
              <a:rPr lang="en-US" sz="1000" dirty="0" smtClean="0"/>
              <a:t>ES </a:t>
            </a:r>
            <a:r>
              <a:rPr lang="sr-Latn-ME" sz="1000" dirty="0" smtClean="0"/>
              <a:t>   </a:t>
            </a:r>
            <a:r>
              <a:rPr lang="en-US" sz="1000" dirty="0" smtClean="0"/>
              <a:t>FR </a:t>
            </a:r>
            <a:r>
              <a:rPr lang="sr-Latn-ME" sz="1000" dirty="0" smtClean="0"/>
              <a:t>    </a:t>
            </a:r>
            <a:r>
              <a:rPr lang="en-US" sz="1000" dirty="0" smtClean="0"/>
              <a:t>GR </a:t>
            </a:r>
            <a:r>
              <a:rPr lang="sr-Latn-ME" sz="1000" dirty="0" smtClean="0"/>
              <a:t>  </a:t>
            </a:r>
            <a:r>
              <a:rPr lang="en-US" sz="1000" dirty="0" smtClean="0"/>
              <a:t>HU </a:t>
            </a:r>
            <a:r>
              <a:rPr lang="sr-Latn-ME" sz="1000" dirty="0" smtClean="0"/>
              <a:t>    </a:t>
            </a:r>
            <a:r>
              <a:rPr lang="en-US" sz="1000" dirty="0" smtClean="0"/>
              <a:t>IT</a:t>
            </a:r>
            <a:r>
              <a:rPr lang="sr-Latn-ME" sz="1000" dirty="0" smtClean="0"/>
              <a:t> </a:t>
            </a:r>
            <a:r>
              <a:rPr lang="en-US" sz="1000" dirty="0" smtClean="0"/>
              <a:t> </a:t>
            </a:r>
            <a:r>
              <a:rPr lang="sr-Latn-ME" sz="1000" dirty="0" smtClean="0"/>
              <a:t>   </a:t>
            </a:r>
            <a:r>
              <a:rPr lang="en-US" sz="1000" dirty="0" smtClean="0"/>
              <a:t>NL </a:t>
            </a:r>
            <a:r>
              <a:rPr lang="sr-Latn-ME" sz="1000" dirty="0" smtClean="0"/>
              <a:t>   </a:t>
            </a:r>
            <a:r>
              <a:rPr lang="en-US" sz="1000" dirty="0" smtClean="0"/>
              <a:t>PL </a:t>
            </a:r>
            <a:r>
              <a:rPr lang="sr-Latn-ME" sz="1000" dirty="0" smtClean="0"/>
              <a:t>   </a:t>
            </a:r>
            <a:r>
              <a:rPr lang="en-US" sz="1000" dirty="0" smtClean="0"/>
              <a:t>PT </a:t>
            </a:r>
            <a:r>
              <a:rPr lang="sr-Latn-ME" sz="1000" dirty="0" smtClean="0"/>
              <a:t>   </a:t>
            </a:r>
            <a:r>
              <a:rPr lang="en-US" sz="1000" dirty="0" smtClean="0"/>
              <a:t>RO</a:t>
            </a:r>
            <a:r>
              <a:rPr lang="sr-Latn-ME" sz="1000" dirty="0" smtClean="0"/>
              <a:t>  </a:t>
            </a:r>
            <a:r>
              <a:rPr lang="en-US" sz="1000" dirty="0" smtClean="0"/>
              <a:t>SHB</a:t>
            </a:r>
            <a:r>
              <a:rPr lang="sr-Latn-ME" sz="1000" dirty="0" smtClean="0"/>
              <a:t> </a:t>
            </a:r>
            <a:r>
              <a:rPr lang="en-US" sz="1000" dirty="0" smtClean="0"/>
              <a:t>SMM </a:t>
            </a:r>
            <a:r>
              <a:rPr lang="en-US" sz="1000" dirty="0"/>
              <a:t>SK </a:t>
            </a:r>
            <a:r>
              <a:rPr lang="sr-Latn-ME" sz="1000" dirty="0" smtClean="0"/>
              <a:t>   </a:t>
            </a:r>
            <a:r>
              <a:rPr lang="en-US" sz="1000" dirty="0" smtClean="0"/>
              <a:t>TR</a:t>
            </a:r>
            <a:endParaRPr lang="en-US" sz="1000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25294" r="22528" b="11177"/>
          <a:stretch>
            <a:fillRect/>
          </a:stretch>
        </p:blipFill>
        <p:spPr bwMode="auto">
          <a:xfrm>
            <a:off x="6043464" y="1412776"/>
            <a:ext cx="588518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84032" y="5866145"/>
            <a:ext cx="54726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sr-Latn-ME" sz="1200" dirty="0" smtClean="0"/>
              <a:t>       </a:t>
            </a:r>
            <a:r>
              <a:rPr lang="en-US" sz="1000" dirty="0" smtClean="0"/>
              <a:t>AL </a:t>
            </a:r>
            <a:r>
              <a:rPr lang="sr-Latn-ME" sz="1000" dirty="0" smtClean="0"/>
              <a:t>   </a:t>
            </a:r>
            <a:r>
              <a:rPr lang="en-US" sz="1000" dirty="0" smtClean="0"/>
              <a:t>AT</a:t>
            </a:r>
            <a:r>
              <a:rPr lang="sr-Latn-ME" sz="1000" dirty="0" smtClean="0"/>
              <a:t>  </a:t>
            </a:r>
            <a:r>
              <a:rPr lang="en-US" sz="1000" dirty="0" smtClean="0"/>
              <a:t> </a:t>
            </a:r>
            <a:r>
              <a:rPr lang="sr-Latn-ME" sz="1000" dirty="0" smtClean="0"/>
              <a:t>  </a:t>
            </a:r>
            <a:r>
              <a:rPr lang="en-US" sz="1000" dirty="0" smtClean="0"/>
              <a:t>BE </a:t>
            </a:r>
            <a:r>
              <a:rPr lang="sr-Latn-ME" sz="1000" dirty="0" smtClean="0"/>
              <a:t>   </a:t>
            </a:r>
            <a:r>
              <a:rPr lang="en-US" sz="1000" dirty="0" smtClean="0"/>
              <a:t>BG </a:t>
            </a:r>
            <a:r>
              <a:rPr lang="sr-Latn-ME" sz="1000" dirty="0" smtClean="0"/>
              <a:t>   </a:t>
            </a:r>
            <a:r>
              <a:rPr lang="en-US" sz="1000" dirty="0" smtClean="0"/>
              <a:t>CH</a:t>
            </a:r>
            <a:r>
              <a:rPr lang="sr-Latn-ME" sz="1000" dirty="0" smtClean="0"/>
              <a:t>  </a:t>
            </a:r>
            <a:r>
              <a:rPr lang="en-US" sz="1000" dirty="0" smtClean="0"/>
              <a:t> </a:t>
            </a:r>
            <a:r>
              <a:rPr lang="en-US" sz="1000" dirty="0"/>
              <a:t>CZ </a:t>
            </a:r>
            <a:r>
              <a:rPr lang="sr-Latn-ME" sz="1000" dirty="0" smtClean="0"/>
              <a:t>   </a:t>
            </a:r>
            <a:r>
              <a:rPr lang="en-US" sz="1000" dirty="0" smtClean="0"/>
              <a:t>DE </a:t>
            </a:r>
            <a:r>
              <a:rPr lang="sr-Latn-ME" sz="1000" dirty="0" smtClean="0"/>
              <a:t>    </a:t>
            </a:r>
            <a:r>
              <a:rPr lang="en-US" sz="1000" dirty="0" smtClean="0"/>
              <a:t>ES </a:t>
            </a:r>
            <a:r>
              <a:rPr lang="sr-Latn-ME" sz="1000" dirty="0" smtClean="0"/>
              <a:t>   </a:t>
            </a:r>
            <a:r>
              <a:rPr lang="en-US" sz="1000" dirty="0" smtClean="0"/>
              <a:t>FR </a:t>
            </a:r>
            <a:r>
              <a:rPr lang="sr-Latn-ME" sz="1000" dirty="0" smtClean="0"/>
              <a:t>    </a:t>
            </a:r>
            <a:r>
              <a:rPr lang="en-US" sz="1000" dirty="0" smtClean="0"/>
              <a:t>GR </a:t>
            </a:r>
            <a:r>
              <a:rPr lang="sr-Latn-ME" sz="1000" dirty="0" smtClean="0"/>
              <a:t>  </a:t>
            </a:r>
            <a:r>
              <a:rPr lang="en-US" sz="1000" dirty="0" smtClean="0"/>
              <a:t>HU </a:t>
            </a:r>
            <a:r>
              <a:rPr lang="sr-Latn-ME" sz="1000" dirty="0" smtClean="0"/>
              <a:t>    </a:t>
            </a:r>
            <a:r>
              <a:rPr lang="en-US" sz="1000" dirty="0" smtClean="0"/>
              <a:t>IT</a:t>
            </a:r>
            <a:r>
              <a:rPr lang="sr-Latn-ME" sz="1000" dirty="0" smtClean="0"/>
              <a:t> </a:t>
            </a:r>
            <a:r>
              <a:rPr lang="en-US" sz="1000" dirty="0" smtClean="0"/>
              <a:t> </a:t>
            </a:r>
            <a:r>
              <a:rPr lang="sr-Latn-ME" sz="1000" dirty="0" smtClean="0"/>
              <a:t>   </a:t>
            </a:r>
            <a:r>
              <a:rPr lang="en-US" sz="1000" dirty="0" smtClean="0"/>
              <a:t>NL </a:t>
            </a:r>
            <a:r>
              <a:rPr lang="sr-Latn-ME" sz="1000" dirty="0" smtClean="0"/>
              <a:t>   </a:t>
            </a:r>
            <a:r>
              <a:rPr lang="en-US" sz="1000" dirty="0" smtClean="0"/>
              <a:t>PL </a:t>
            </a:r>
            <a:r>
              <a:rPr lang="sr-Latn-ME" sz="1000" dirty="0" smtClean="0"/>
              <a:t>   </a:t>
            </a:r>
            <a:r>
              <a:rPr lang="en-US" sz="1000" dirty="0" smtClean="0"/>
              <a:t>PT </a:t>
            </a:r>
            <a:r>
              <a:rPr lang="sr-Latn-ME" sz="1000" dirty="0" smtClean="0"/>
              <a:t>   </a:t>
            </a:r>
            <a:r>
              <a:rPr lang="en-US" sz="1000" dirty="0" smtClean="0"/>
              <a:t>RO</a:t>
            </a:r>
            <a:r>
              <a:rPr lang="sr-Latn-ME" sz="1000" dirty="0" smtClean="0"/>
              <a:t>  </a:t>
            </a:r>
            <a:r>
              <a:rPr lang="en-US" sz="1000" dirty="0" smtClean="0"/>
              <a:t>SHB</a:t>
            </a:r>
            <a:r>
              <a:rPr lang="sr-Latn-ME" sz="1000" dirty="0" smtClean="0"/>
              <a:t> </a:t>
            </a:r>
            <a:r>
              <a:rPr lang="en-US" sz="1000" dirty="0" smtClean="0"/>
              <a:t>SMM </a:t>
            </a:r>
            <a:r>
              <a:rPr lang="en-US" sz="1000" dirty="0"/>
              <a:t>SK </a:t>
            </a:r>
            <a:r>
              <a:rPr lang="sr-Latn-ME" sz="1000" dirty="0" smtClean="0"/>
              <a:t>   </a:t>
            </a:r>
            <a:r>
              <a:rPr lang="en-US" sz="1000" dirty="0" smtClean="0"/>
              <a:t>TR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34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Mjere za unapređenje kvaliteta regulacije SMM Bloka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>
            <a:normAutofit/>
          </a:bodyPr>
          <a:lstStyle/>
          <a:p>
            <a:pPr algn="just"/>
            <a:r>
              <a:rPr lang="sr-Latn-CS" dirty="0" smtClean="0"/>
              <a:t>Sporazum </a:t>
            </a:r>
            <a:r>
              <a:rPr lang="sr-Latn-CS" dirty="0"/>
              <a:t>o razmjeni energije tercijerne regulacije između EMS i </a:t>
            </a:r>
            <a:r>
              <a:rPr lang="sr-Latn-CS" dirty="0" smtClean="0"/>
              <a:t>CGES</a:t>
            </a:r>
          </a:p>
          <a:p>
            <a:pPr algn="just">
              <a:buFontTx/>
              <a:buChar char="-"/>
            </a:pPr>
            <a:r>
              <a:rPr lang="sr-Latn-CS" dirty="0" smtClean="0"/>
              <a:t>Stupio na snagu 01.05.2015.</a:t>
            </a:r>
          </a:p>
          <a:p>
            <a:pPr marL="45720" indent="0" algn="just">
              <a:buNone/>
            </a:pPr>
            <a:r>
              <a:rPr lang="sr-Latn-CS" dirty="0"/>
              <a:t> </a:t>
            </a:r>
            <a:r>
              <a:rPr lang="sr-Latn-CS" dirty="0" smtClean="0"/>
              <a:t>       Aktivacija u roku od 15 minuta</a:t>
            </a:r>
          </a:p>
          <a:p>
            <a:pPr marL="45720" indent="0" algn="just">
              <a:buNone/>
            </a:pPr>
            <a:r>
              <a:rPr lang="sr-Latn-CS" dirty="0"/>
              <a:t> </a:t>
            </a:r>
            <a:r>
              <a:rPr lang="sr-Latn-CS" dirty="0" smtClean="0"/>
              <a:t>       Stavlja se na raspolaganje sva raspoloživa rezerva u oblasti</a:t>
            </a:r>
          </a:p>
          <a:p>
            <a:pPr marL="45720" indent="0" algn="just">
              <a:buNone/>
            </a:pPr>
            <a:r>
              <a:rPr lang="sr-Latn-CS" dirty="0"/>
              <a:t> </a:t>
            </a:r>
            <a:r>
              <a:rPr lang="sr-Latn-CS" dirty="0" smtClean="0"/>
              <a:t>       Garancija ponude za naredni sat</a:t>
            </a:r>
          </a:p>
          <a:p>
            <a:pPr marL="271463" indent="-227013" algn="just">
              <a:buNone/>
            </a:pPr>
            <a:r>
              <a:rPr lang="sr-Latn-CS" dirty="0" smtClean="0"/>
              <a:t>- MEPSO će se priključiti Sporazumu kada se za to stvore pravne pretpostavke u     Makedoniji</a:t>
            </a:r>
            <a:endParaRPr lang="sr-Latn-ME" dirty="0" smtClean="0"/>
          </a:p>
          <a:p>
            <a:pPr marL="45720" indent="0" algn="just">
              <a:buNone/>
            </a:pPr>
            <a:endParaRPr lang="sr-Latn-ME" dirty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5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Mjere za unapređenje kvaliteta regulacije SMM Bloka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>
            <a:normAutofit/>
          </a:bodyPr>
          <a:lstStyle/>
          <a:p>
            <a:pPr algn="just"/>
            <a:r>
              <a:rPr lang="sr-Latn-CS" dirty="0" smtClean="0"/>
              <a:t>Dimenzionisanje rezerve na nivou Bloka</a:t>
            </a:r>
          </a:p>
          <a:p>
            <a:pPr algn="just">
              <a:buFontTx/>
              <a:buChar char="-"/>
            </a:pPr>
            <a:r>
              <a:rPr lang="sr-Latn-CS" dirty="0" smtClean="0"/>
              <a:t>Trenutno važeća regulativa propisuje dimenzionisanje obima rezerve u skladu sa najvećom proizvodnom jedinicom u Regulacionoj oblasti (referentni poremećaj)</a:t>
            </a:r>
          </a:p>
          <a:p>
            <a:pPr algn="just">
              <a:buFontTx/>
              <a:buChar char="-"/>
            </a:pPr>
            <a:r>
              <a:rPr lang="sr-Latn-CS" dirty="0" smtClean="0"/>
              <a:t>Za Crnu Goru je referentni poremećaj   200MW</a:t>
            </a:r>
          </a:p>
          <a:p>
            <a:pPr algn="just">
              <a:buFontTx/>
              <a:buChar char="-"/>
            </a:pPr>
            <a:r>
              <a:rPr lang="sr-Latn-CS" dirty="0" smtClean="0"/>
              <a:t>Za male sisteme ovaj model je teško primjenjiv i neracionalan</a:t>
            </a:r>
          </a:p>
          <a:p>
            <a:pPr algn="just">
              <a:buFontTx/>
              <a:buChar char="-"/>
            </a:pPr>
            <a:r>
              <a:rPr lang="sr-Latn-CS" dirty="0" smtClean="0"/>
              <a:t>Novi LFCR Code predviđa mogućnost dimenzionisanja rezerve na nivou Bloka</a:t>
            </a:r>
          </a:p>
          <a:p>
            <a:pPr algn="just">
              <a:buFontTx/>
              <a:buChar char="-"/>
            </a:pPr>
            <a:r>
              <a:rPr lang="sr-Latn-CS" dirty="0" smtClean="0"/>
              <a:t>Velika prednost za male sisteme</a:t>
            </a:r>
          </a:p>
          <a:p>
            <a:pPr marL="45720" indent="0" algn="just">
              <a:buNone/>
            </a:pPr>
            <a:r>
              <a:rPr lang="sr-Latn-CS" dirty="0"/>
              <a:t> </a:t>
            </a:r>
            <a:r>
              <a:rPr lang="sr-Latn-CS" dirty="0" smtClean="0"/>
              <a:t>       </a:t>
            </a:r>
            <a:endParaRPr lang="sr-Latn-ME" dirty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31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Mjere za unapređenje kvaliteta regulacije SMM Bloka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>
            <a:normAutofit/>
          </a:bodyPr>
          <a:lstStyle/>
          <a:p>
            <a:pPr algn="just"/>
            <a:r>
              <a:rPr lang="sr-Latn-CS" dirty="0" smtClean="0"/>
              <a:t>Dimenzionisanje rezerve na nivou Bloka</a:t>
            </a:r>
          </a:p>
          <a:p>
            <a:pPr marL="45720" indent="0" algn="just">
              <a:buNone/>
            </a:pPr>
            <a:endParaRPr lang="sr-Latn-CS" dirty="0" smtClean="0"/>
          </a:p>
          <a:p>
            <a:pPr marL="45720" indent="0" algn="just">
              <a:buNone/>
            </a:pPr>
            <a:endParaRPr lang="sr-Latn-CS" dirty="0"/>
          </a:p>
          <a:p>
            <a:pPr marL="45720" indent="0" algn="just">
              <a:buNone/>
            </a:pPr>
            <a:endParaRPr lang="sr-Latn-CS" dirty="0" smtClean="0"/>
          </a:p>
          <a:p>
            <a:pPr marL="45720" indent="0" algn="just">
              <a:buNone/>
            </a:pPr>
            <a:endParaRPr lang="sr-Latn-CS" dirty="0"/>
          </a:p>
          <a:p>
            <a:pPr marL="45720" indent="0" algn="just">
              <a:buNone/>
            </a:pPr>
            <a:endParaRPr lang="sr-Latn-C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32" y="2410701"/>
            <a:ext cx="6145360" cy="108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832" y="4022081"/>
            <a:ext cx="5581133" cy="10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01400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Zajednička sekundarna regulacija SMM Bloka 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700808"/>
            <a:ext cx="9509760" cy="46085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sr-Latn-CS" dirty="0" smtClean="0"/>
          </a:p>
          <a:p>
            <a:pPr marL="45720" indent="0" algn="just">
              <a:buNone/>
            </a:pPr>
            <a:r>
              <a:rPr lang="sr-Latn-CS" dirty="0" smtClean="0"/>
              <a:t>Modeli organizacije sekundarne regulacije:</a:t>
            </a:r>
          </a:p>
          <a:p>
            <a:pPr algn="just"/>
            <a:r>
              <a:rPr lang="sr-Latn-CS" dirty="0" smtClean="0"/>
              <a:t>Pluralistički model:</a:t>
            </a:r>
          </a:p>
          <a:p>
            <a:pPr marL="45720" indent="0" algn="just">
              <a:buNone/>
            </a:pPr>
            <a:r>
              <a:rPr lang="sr-Latn-CS" dirty="0" smtClean="0"/>
              <a:t>    </a:t>
            </a:r>
            <a:r>
              <a:rPr lang="sr-Latn-CS" dirty="0"/>
              <a:t>Jedna kontrolna oblast reguliše grešku bloka</a:t>
            </a:r>
            <a:endParaRPr lang="sr-Latn-CS" dirty="0" smtClean="0"/>
          </a:p>
          <a:p>
            <a:pPr algn="just"/>
            <a:r>
              <a:rPr lang="sr-Latn-CS" dirty="0" smtClean="0"/>
              <a:t>Hijerarhijski model</a:t>
            </a:r>
          </a:p>
          <a:p>
            <a:pPr marL="263525" indent="-219075" algn="just">
              <a:buNone/>
            </a:pPr>
            <a:r>
              <a:rPr lang="sr-Latn-CS" dirty="0" smtClean="0"/>
              <a:t>    </a:t>
            </a:r>
            <a:r>
              <a:rPr lang="sr-Latn-CS" dirty="0"/>
              <a:t>Svaka od kontrolnoh oblasti reguliše grešku bloka proporcionalno unaprijed zadatim </a:t>
            </a:r>
            <a:r>
              <a:rPr lang="sr-Latn-CS" dirty="0" smtClean="0"/>
              <a:t>  koeficijentima </a:t>
            </a:r>
            <a:r>
              <a:rPr lang="sr-Latn-CS" dirty="0"/>
              <a:t>učešća u regulaciji;</a:t>
            </a:r>
            <a:endParaRPr lang="sr-Latn-ME" dirty="0"/>
          </a:p>
          <a:p>
            <a:pPr algn="just"/>
            <a:r>
              <a:rPr lang="sr-Latn-CS" dirty="0" smtClean="0"/>
              <a:t>Imbalance Netting (Grid Control Coordination)</a:t>
            </a:r>
          </a:p>
          <a:p>
            <a:pPr marL="263525" indent="-219075" algn="just">
              <a:buNone/>
            </a:pPr>
            <a:r>
              <a:rPr lang="sr-Latn-CS" dirty="0"/>
              <a:t> </a:t>
            </a:r>
            <a:r>
              <a:rPr lang="sr-Latn-CS" dirty="0" smtClean="0"/>
              <a:t>   Za </a:t>
            </a:r>
            <a:r>
              <a:rPr lang="sr-Latn-CS" dirty="0"/>
              <a:t>regulaciju greške </a:t>
            </a:r>
            <a:r>
              <a:rPr lang="sr-Latn-CS" dirty="0" smtClean="0"/>
              <a:t>jedne kontrolne oblasti</a:t>
            </a:r>
            <a:r>
              <a:rPr lang="sr-Latn-CS" dirty="0"/>
              <a:t>, umjesto angažovanja regulacione </a:t>
            </a:r>
            <a:r>
              <a:rPr lang="sr-Latn-CS" dirty="0" smtClean="0"/>
              <a:t> energije </a:t>
            </a:r>
            <a:r>
              <a:rPr lang="sr-Latn-CS" dirty="0"/>
              <a:t>od strane proizvođača, koristi energija debalansa druge oblasti</a:t>
            </a:r>
            <a:r>
              <a:rPr lang="sr-Latn-CS" dirty="0" smtClean="0"/>
              <a:t>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4680" y="260648"/>
            <a:ext cx="1703512" cy="368840"/>
            <a:chOff x="-24680" y="260648"/>
            <a:chExt cx="1703512" cy="368840"/>
          </a:xfrm>
        </p:grpSpPr>
        <p:sp>
          <p:nvSpPr>
            <p:cNvPr id="7" name="Rectangle 6"/>
            <p:cNvSpPr/>
            <p:nvPr/>
          </p:nvSpPr>
          <p:spPr>
            <a:xfrm>
              <a:off x="-24680" y="260648"/>
              <a:ext cx="1703512" cy="3688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34"/>
            <a:stretch/>
          </p:blipFill>
          <p:spPr bwMode="auto">
            <a:xfrm>
              <a:off x="1081522" y="260648"/>
              <a:ext cx="5499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2" r="84554"/>
            <a:stretch/>
          </p:blipFill>
          <p:spPr bwMode="auto">
            <a:xfrm>
              <a:off x="119336" y="500659"/>
              <a:ext cx="962186" cy="1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59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0</TotalTime>
  <Words>1090</Words>
  <Application>Microsoft Office PowerPoint</Application>
  <PresentationFormat>Widescreen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Corbel</vt:lpstr>
      <vt:lpstr>Euphemia</vt:lpstr>
      <vt:lpstr>Wingdings</vt:lpstr>
      <vt:lpstr>TS103417271</vt:lpstr>
      <vt:lpstr>Unapređenje rada sekundarne regulacije SMM Bloka</vt:lpstr>
      <vt:lpstr>Uvod</vt:lpstr>
      <vt:lpstr>Regulacija frekvencije</vt:lpstr>
      <vt:lpstr>Regulacija u SMM Bloku</vt:lpstr>
      <vt:lpstr>PowerPoint Presentation</vt:lpstr>
      <vt:lpstr>Mjere za unapređenje kvaliteta regulacije SMM Bloka 1</vt:lpstr>
      <vt:lpstr>Mjere za unapređenje kvaliteta regulacije SMM Bloka 2</vt:lpstr>
      <vt:lpstr>Mjere za unapređenje kvaliteta regulacije SMM Bloka 3</vt:lpstr>
      <vt:lpstr>Zajednička sekundarna regulacija SMM Bloka 1</vt:lpstr>
      <vt:lpstr>Zajednička sekundarna regulacija SMM Bloka 2</vt:lpstr>
      <vt:lpstr>Zajednička sekundarna regulacija SMM Bloka 3</vt:lpstr>
      <vt:lpstr>Prednosti predloženog modela 1</vt:lpstr>
      <vt:lpstr>Prednosti predloženog modela 2</vt:lpstr>
      <vt:lpstr>Prednosti predloženog modela 3</vt:lpstr>
      <vt:lpstr>Prednosti predloženog modela 4</vt:lpstr>
      <vt:lpstr>Prednosti predloženog modela 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2014-04-17T21:22:29Z</dcterms:created>
  <dcterms:modified xsi:type="dcterms:W3CDTF">2015-05-12T13:09:33Z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